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5"/>
  </p:sldMasterIdLst>
  <p:notesMasterIdLst>
    <p:notesMasterId r:id="rId29"/>
  </p:notesMasterIdLst>
  <p:sldIdLst>
    <p:sldId id="291" r:id="rId6"/>
    <p:sldId id="295" r:id="rId7"/>
    <p:sldId id="273" r:id="rId8"/>
    <p:sldId id="297" r:id="rId9"/>
    <p:sldId id="292" r:id="rId10"/>
    <p:sldId id="296" r:id="rId11"/>
    <p:sldId id="293" r:id="rId12"/>
    <p:sldId id="300" r:id="rId13"/>
    <p:sldId id="299" r:id="rId14"/>
    <p:sldId id="278" r:id="rId15"/>
    <p:sldId id="303" r:id="rId16"/>
    <p:sldId id="304" r:id="rId17"/>
    <p:sldId id="305" r:id="rId18"/>
    <p:sldId id="306" r:id="rId19"/>
    <p:sldId id="307" r:id="rId20"/>
    <p:sldId id="309" r:id="rId21"/>
    <p:sldId id="308" r:id="rId22"/>
    <p:sldId id="313" r:id="rId23"/>
    <p:sldId id="312" r:id="rId24"/>
    <p:sldId id="314" r:id="rId25"/>
    <p:sldId id="315" r:id="rId26"/>
    <p:sldId id="316" r:id="rId27"/>
    <p:sldId id="317" r:id="rId2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1pPr>
    <a:lvl2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2pPr>
    <a:lvl3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3pPr>
    <a:lvl4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4pPr>
    <a:lvl5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5pPr>
    <a:lvl6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6pPr>
    <a:lvl7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7pPr>
    <a:lvl8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8pPr>
    <a:lvl9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3A0BC"/>
    <a:srgbClr val="FF6C37"/>
    <a:srgbClr val="FED924"/>
    <a:srgbClr val="000F9F"/>
    <a:srgbClr val="233680"/>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1EF1C2-AF51-4003-969E-AF0BD8F1E06C}" v="5" dt="2026-04-02T14:51:46.62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94673" autoAdjust="0"/>
  </p:normalViewPr>
  <p:slideViewPr>
    <p:cSldViewPr snapToGrid="0" snapToObjects="1">
      <p:cViewPr varScale="1">
        <p:scale>
          <a:sx n="103" d="100"/>
          <a:sy n="103" d="100"/>
        </p:scale>
        <p:origin x="114" y="1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Jackson" userId="7ac25aec-6f7c-4acb-9843-868f8a23deeb" providerId="ADAL" clId="{EB901069-E170-4167-8AED-94F911DA1A2A}"/>
    <pc:docChg chg="undo redo custSel delSld modSld">
      <pc:chgData name="James Jackson" userId="7ac25aec-6f7c-4acb-9843-868f8a23deeb" providerId="ADAL" clId="{EB901069-E170-4167-8AED-94F911DA1A2A}" dt="2026-04-07T07:42:49.372" v="4231" actId="27636"/>
      <pc:docMkLst>
        <pc:docMk/>
      </pc:docMkLst>
      <pc:sldChg chg="addSp delSp modSp mod">
        <pc:chgData name="James Jackson" userId="7ac25aec-6f7c-4acb-9843-868f8a23deeb" providerId="ADAL" clId="{EB901069-E170-4167-8AED-94F911DA1A2A}" dt="2026-03-23T09:43:35.594" v="3707" actId="20577"/>
        <pc:sldMkLst>
          <pc:docMk/>
          <pc:sldMk cId="1206001061" sldId="278"/>
        </pc:sldMkLst>
        <pc:spChg chg="mod">
          <ac:chgData name="James Jackson" userId="7ac25aec-6f7c-4acb-9843-868f8a23deeb" providerId="ADAL" clId="{EB901069-E170-4167-8AED-94F911DA1A2A}" dt="2026-03-23T09:42:20.247" v="3688" actId="20577"/>
          <ac:spMkLst>
            <pc:docMk/>
            <pc:sldMk cId="1206001061" sldId="278"/>
            <ac:spMk id="6" creationId="{50957AAB-AEE5-9E4E-91F3-7CDDEB191289}"/>
          </ac:spMkLst>
        </pc:spChg>
        <pc:spChg chg="mod">
          <ac:chgData name="James Jackson" userId="7ac25aec-6f7c-4acb-9843-868f8a23deeb" providerId="ADAL" clId="{EB901069-E170-4167-8AED-94F911DA1A2A}" dt="2026-03-23T09:43:35.594" v="3707" actId="20577"/>
          <ac:spMkLst>
            <pc:docMk/>
            <pc:sldMk cId="1206001061" sldId="278"/>
            <ac:spMk id="8" creationId="{C4F50556-D61E-704C-A55B-4FFD4A58D985}"/>
          </ac:spMkLst>
        </pc:spChg>
        <pc:picChg chg="add mod">
          <ac:chgData name="James Jackson" userId="7ac25aec-6f7c-4acb-9843-868f8a23deeb" providerId="ADAL" clId="{EB901069-E170-4167-8AED-94F911DA1A2A}" dt="2026-03-23T09:42:05.695" v="3666" actId="14100"/>
          <ac:picMkLst>
            <pc:docMk/>
            <pc:sldMk cId="1206001061" sldId="278"/>
            <ac:picMk id="2" creationId="{B8C94E1D-BA88-4C74-A6F2-880957483E80}"/>
          </ac:picMkLst>
        </pc:picChg>
      </pc:sldChg>
      <pc:sldChg chg="addSp delSp modSp mod">
        <pc:chgData name="James Jackson" userId="7ac25aec-6f7c-4acb-9843-868f8a23deeb" providerId="ADAL" clId="{EB901069-E170-4167-8AED-94F911DA1A2A}" dt="2026-03-23T09:14:20.022" v="2979" actId="20577"/>
        <pc:sldMkLst>
          <pc:docMk/>
          <pc:sldMk cId="3923981415" sldId="293"/>
        </pc:sldMkLst>
        <pc:spChg chg="mod">
          <ac:chgData name="James Jackson" userId="7ac25aec-6f7c-4acb-9843-868f8a23deeb" providerId="ADAL" clId="{EB901069-E170-4167-8AED-94F911DA1A2A}" dt="2026-03-23T09:14:20.022" v="2979" actId="20577"/>
          <ac:spMkLst>
            <pc:docMk/>
            <pc:sldMk cId="3923981415" sldId="293"/>
            <ac:spMk id="2" creationId="{C13BA368-0340-598B-0A62-BDBAF2074D49}"/>
          </ac:spMkLst>
        </pc:spChg>
      </pc:sldChg>
      <pc:sldChg chg="addSp delSp modSp mod modClrScheme chgLayout">
        <pc:chgData name="James Jackson" userId="7ac25aec-6f7c-4acb-9843-868f8a23deeb" providerId="ADAL" clId="{EB901069-E170-4167-8AED-94F911DA1A2A}" dt="2026-03-23T09:51:47.012" v="3720" actId="14100"/>
        <pc:sldMkLst>
          <pc:docMk/>
          <pc:sldMk cId="3817441390" sldId="299"/>
        </pc:sldMkLst>
        <pc:spChg chg="mod ord">
          <ac:chgData name="James Jackson" userId="7ac25aec-6f7c-4acb-9843-868f8a23deeb" providerId="ADAL" clId="{EB901069-E170-4167-8AED-94F911DA1A2A}" dt="2026-03-23T09:51:28.952" v="3718" actId="26606"/>
          <ac:spMkLst>
            <pc:docMk/>
            <pc:sldMk cId="3817441390" sldId="299"/>
            <ac:spMk id="6" creationId="{50957AAB-AEE5-9E4E-91F3-7CDDEB191289}"/>
          </ac:spMkLst>
        </pc:spChg>
        <pc:picChg chg="add mod ord">
          <ac:chgData name="James Jackson" userId="7ac25aec-6f7c-4acb-9843-868f8a23deeb" providerId="ADAL" clId="{EB901069-E170-4167-8AED-94F911DA1A2A}" dt="2026-03-23T09:51:47.012" v="3720" actId="14100"/>
          <ac:picMkLst>
            <pc:docMk/>
            <pc:sldMk cId="3817441390" sldId="299"/>
            <ac:picMk id="7" creationId="{6D81745E-5CE4-51CF-393F-DA7414755577}"/>
          </ac:picMkLst>
        </pc:picChg>
      </pc:sldChg>
      <pc:sldChg chg="modSp mod">
        <pc:chgData name="James Jackson" userId="7ac25aec-6f7c-4acb-9843-868f8a23deeb" providerId="ADAL" clId="{EB901069-E170-4167-8AED-94F911DA1A2A}" dt="2026-03-23T09:41:52.924" v="3665" actId="20577"/>
        <pc:sldMkLst>
          <pc:docMk/>
          <pc:sldMk cId="800998109" sldId="300"/>
        </pc:sldMkLst>
        <pc:spChg chg="mod">
          <ac:chgData name="James Jackson" userId="7ac25aec-6f7c-4acb-9843-868f8a23deeb" providerId="ADAL" clId="{EB901069-E170-4167-8AED-94F911DA1A2A}" dt="2026-03-23T09:32:56.026" v="3205" actId="20577"/>
          <ac:spMkLst>
            <pc:docMk/>
            <pc:sldMk cId="800998109" sldId="300"/>
            <ac:spMk id="7" creationId="{E7952468-1D6B-4443-B48D-66891B688EF9}"/>
          </ac:spMkLst>
        </pc:spChg>
        <pc:spChg chg="mod">
          <ac:chgData name="James Jackson" userId="7ac25aec-6f7c-4acb-9843-868f8a23deeb" providerId="ADAL" clId="{EB901069-E170-4167-8AED-94F911DA1A2A}" dt="2026-03-23T09:41:52.924" v="3665" actId="20577"/>
          <ac:spMkLst>
            <pc:docMk/>
            <pc:sldMk cId="800998109" sldId="300"/>
            <ac:spMk id="8" creationId="{C4F50556-D61E-704C-A55B-4FFD4A58D985}"/>
          </ac:spMkLst>
        </pc:spChg>
      </pc:sldChg>
      <pc:sldChg chg="addSp delSp modSp mod">
        <pc:chgData name="James Jackson" userId="7ac25aec-6f7c-4acb-9843-868f8a23deeb" providerId="ADAL" clId="{EB901069-E170-4167-8AED-94F911DA1A2A}" dt="2026-03-23T09:55:08.063" v="3727" actId="14100"/>
        <pc:sldMkLst>
          <pc:docMk/>
          <pc:sldMk cId="2394240633" sldId="306"/>
        </pc:sldMkLst>
        <pc:graphicFrameChg chg="add mod">
          <ac:chgData name="James Jackson" userId="7ac25aec-6f7c-4acb-9843-868f8a23deeb" providerId="ADAL" clId="{EB901069-E170-4167-8AED-94F911DA1A2A}" dt="2026-03-23T09:55:08.063" v="3727" actId="14100"/>
          <ac:graphicFrameMkLst>
            <pc:docMk/>
            <pc:sldMk cId="2394240633" sldId="306"/>
            <ac:graphicFrameMk id="3" creationId="{34CAA4DC-4125-4E03-9022-06EDA54315A8}"/>
          </ac:graphicFrameMkLst>
        </pc:graphicFrameChg>
      </pc:sldChg>
      <pc:sldChg chg="addSp delSp modSp mod">
        <pc:chgData name="James Jackson" userId="7ac25aec-6f7c-4acb-9843-868f8a23deeb" providerId="ADAL" clId="{EB901069-E170-4167-8AED-94F911DA1A2A}" dt="2026-03-23T10:43:11.455" v="3751" actId="14100"/>
        <pc:sldMkLst>
          <pc:docMk/>
          <pc:sldMk cId="1190789885" sldId="307"/>
        </pc:sldMkLst>
        <pc:picChg chg="add mod">
          <ac:chgData name="James Jackson" userId="7ac25aec-6f7c-4acb-9843-868f8a23deeb" providerId="ADAL" clId="{EB901069-E170-4167-8AED-94F911DA1A2A}" dt="2026-03-23T10:43:11.455" v="3751" actId="14100"/>
          <ac:picMkLst>
            <pc:docMk/>
            <pc:sldMk cId="1190789885" sldId="307"/>
            <ac:picMk id="5" creationId="{872D8260-094C-38E3-FF0B-87C5EE493683}"/>
          </ac:picMkLst>
        </pc:picChg>
      </pc:sldChg>
      <pc:sldChg chg="modSp mod">
        <pc:chgData name="James Jackson" userId="7ac25aec-6f7c-4acb-9843-868f8a23deeb" providerId="ADAL" clId="{EB901069-E170-4167-8AED-94F911DA1A2A}" dt="2026-03-23T09:56:22.427" v="3743" actId="20577"/>
        <pc:sldMkLst>
          <pc:docMk/>
          <pc:sldMk cId="1571343732" sldId="312"/>
        </pc:sldMkLst>
        <pc:spChg chg="mod">
          <ac:chgData name="James Jackson" userId="7ac25aec-6f7c-4acb-9843-868f8a23deeb" providerId="ADAL" clId="{EB901069-E170-4167-8AED-94F911DA1A2A}" dt="2026-03-23T09:56:22.427" v="3743" actId="20577"/>
          <ac:spMkLst>
            <pc:docMk/>
            <pc:sldMk cId="1571343732" sldId="312"/>
            <ac:spMk id="8" creationId="{C4F50556-D61E-704C-A55B-4FFD4A58D985}"/>
          </ac:spMkLst>
        </pc:spChg>
      </pc:sldChg>
      <pc:sldChg chg="addSp delSp modSp mod modClrScheme chgLayout">
        <pc:chgData name="James Jackson" userId="7ac25aec-6f7c-4acb-9843-868f8a23deeb" providerId="ADAL" clId="{EB901069-E170-4167-8AED-94F911DA1A2A}" dt="2026-04-02T14:51:39.265" v="4139" actId="790"/>
        <pc:sldMkLst>
          <pc:docMk/>
          <pc:sldMk cId="1734999305" sldId="313"/>
        </pc:sldMkLst>
        <pc:spChg chg="mod ord">
          <ac:chgData name="James Jackson" userId="7ac25aec-6f7c-4acb-9843-868f8a23deeb" providerId="ADAL" clId="{EB901069-E170-4167-8AED-94F911DA1A2A}" dt="2026-04-02T14:51:39.265" v="4139" actId="790"/>
          <ac:spMkLst>
            <pc:docMk/>
            <pc:sldMk cId="1734999305" sldId="313"/>
            <ac:spMk id="3" creationId="{132D2895-8389-208B-690C-C4BBE9043001}"/>
          </ac:spMkLst>
        </pc:spChg>
        <pc:spChg chg="mod">
          <ac:chgData name="James Jackson" userId="7ac25aec-6f7c-4acb-9843-868f8a23deeb" providerId="ADAL" clId="{EB901069-E170-4167-8AED-94F911DA1A2A}" dt="2026-03-23T11:07:24.564" v="4018" actId="26606"/>
          <ac:spMkLst>
            <pc:docMk/>
            <pc:sldMk cId="1734999305" sldId="313"/>
            <ac:spMk id="6" creationId="{50957AAB-AEE5-9E4E-91F3-7CDDEB191289}"/>
          </ac:spMkLst>
        </pc:spChg>
        <pc:spChg chg="add mod">
          <ac:chgData name="James Jackson" userId="7ac25aec-6f7c-4acb-9843-868f8a23deeb" providerId="ADAL" clId="{EB901069-E170-4167-8AED-94F911DA1A2A}" dt="2026-03-23T11:07:24.564" v="4018" actId="26606"/>
          <ac:spMkLst>
            <pc:docMk/>
            <pc:sldMk cId="1734999305" sldId="313"/>
            <ac:spMk id="12" creationId="{9CD279BF-2082-3E97-9B7C-165829938875}"/>
          </ac:spMkLst>
        </pc:spChg>
        <pc:picChg chg="add mod ord">
          <ac:chgData name="James Jackson" userId="7ac25aec-6f7c-4acb-9843-868f8a23deeb" providerId="ADAL" clId="{EB901069-E170-4167-8AED-94F911DA1A2A}" dt="2026-03-23T11:07:24.564" v="4018" actId="26606"/>
          <ac:picMkLst>
            <pc:docMk/>
            <pc:sldMk cId="1734999305" sldId="313"/>
            <ac:picMk id="2" creationId="{73A4FC9A-209E-51C4-A4AE-C7A9911ECB83}"/>
          </ac:picMkLst>
        </pc:picChg>
      </pc:sldChg>
      <pc:sldChg chg="addSp delSp modSp mod">
        <pc:chgData name="James Jackson" userId="7ac25aec-6f7c-4acb-9843-868f8a23deeb" providerId="ADAL" clId="{EB901069-E170-4167-8AED-94F911DA1A2A}" dt="2026-04-07T07:42:49.372" v="4231" actId="27636"/>
        <pc:sldMkLst>
          <pc:docMk/>
          <pc:sldMk cId="3617802874" sldId="314"/>
        </pc:sldMkLst>
        <pc:spChg chg="mod">
          <ac:chgData name="James Jackson" userId="7ac25aec-6f7c-4acb-9843-868f8a23deeb" providerId="ADAL" clId="{EB901069-E170-4167-8AED-94F911DA1A2A}" dt="2026-04-07T07:42:49.372" v="4231" actId="27636"/>
          <ac:spMkLst>
            <pc:docMk/>
            <pc:sldMk cId="3617802874" sldId="314"/>
            <ac:spMk id="8" creationId="{C4F50556-D61E-704C-A55B-4FFD4A58D98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'SNZ SCEF'!$A$4</c:f>
              <c:strCache>
                <c:ptCount val="1"/>
                <c:pt idx="0">
                  <c:v>Fleet Vehicles</c:v>
                </c:pt>
              </c:strCache>
            </c:strRef>
          </c:tx>
          <c:spPr>
            <a:ln w="28575" cap="rnd">
              <a:solidFill>
                <a:schemeClr val="accent1"/>
              </a:solidFill>
              <a:round/>
            </a:ln>
            <a:effectLst/>
          </c:spPr>
          <c:marker>
            <c:symbol val="none"/>
          </c:marker>
          <c:cat>
            <c:strRef>
              <c:f>SBT!$D$3:$Q$3</c:f>
              <c:strCache>
                <c:ptCount val="14"/>
                <c:pt idx="0">
                  <c:v>2005/06</c:v>
                </c:pt>
                <c:pt idx="1">
                  <c:v>2018/19</c:v>
                </c:pt>
                <c:pt idx="2">
                  <c:v>2019/20</c:v>
                </c:pt>
                <c:pt idx="3">
                  <c:v>2020/21</c:v>
                </c:pt>
                <c:pt idx="4">
                  <c:v>2021/22</c:v>
                </c:pt>
                <c:pt idx="5">
                  <c:v>2022/23</c:v>
                </c:pt>
                <c:pt idx="6">
                  <c:v>2023/24</c:v>
                </c:pt>
                <c:pt idx="7">
                  <c:v>2024/25</c:v>
                </c:pt>
                <c:pt idx="8">
                  <c:v>2025/26</c:v>
                </c:pt>
                <c:pt idx="9">
                  <c:v>2026/27</c:v>
                </c:pt>
                <c:pt idx="10">
                  <c:v>2027/28</c:v>
                </c:pt>
                <c:pt idx="11">
                  <c:v>2028/29</c:v>
                </c:pt>
                <c:pt idx="12">
                  <c:v>2029/30</c:v>
                </c:pt>
                <c:pt idx="13">
                  <c:v>2030/31</c:v>
                </c:pt>
              </c:strCache>
            </c:strRef>
          </c:cat>
          <c:val>
            <c:numRef>
              <c:f>('SNZ SCEF'!$C$4,'SNZ SCEF'!$D$4,'SNZ SCEF'!$E$4,'SNZ SCEF'!$H$4,'SNZ SCEF'!$K$4,'SNZ SCEF'!$N$4,'SNZ SCEF'!$Q$4,'SNZ SCEF'!$T$4)</c:f>
              <c:numCache>
                <c:formatCode>0.000</c:formatCode>
                <c:ptCount val="8"/>
                <c:pt idx="0">
                  <c:v>9</c:v>
                </c:pt>
                <c:pt idx="1">
                  <c:v>12.923</c:v>
                </c:pt>
                <c:pt idx="2">
                  <c:v>7.3390000000000004</c:v>
                </c:pt>
                <c:pt idx="3">
                  <c:v>8.4499999999999993</c:v>
                </c:pt>
                <c:pt idx="4">
                  <c:v>10.942</c:v>
                </c:pt>
                <c:pt idx="5">
                  <c:v>8.83273507</c:v>
                </c:pt>
                <c:pt idx="6">
                  <c:v>4.5659999999999998</c:v>
                </c:pt>
                <c:pt idx="7">
                  <c:v>2.38</c:v>
                </c:pt>
              </c:numCache>
            </c:numRef>
          </c:val>
          <c:smooth val="0"/>
          <c:extLst>
            <c:ext xmlns:c16="http://schemas.microsoft.com/office/drawing/2014/chart" uri="{C3380CC4-5D6E-409C-BE32-E72D297353CC}">
              <c16:uniqueId val="{00000000-7A57-4940-ADB4-E0CEF2CB202A}"/>
            </c:ext>
          </c:extLst>
        </c:ser>
        <c:dLbls>
          <c:showLegendKey val="0"/>
          <c:showVal val="0"/>
          <c:showCatName val="0"/>
          <c:showSerName val="0"/>
          <c:showPercent val="0"/>
          <c:showBubbleSize val="0"/>
        </c:dLbls>
        <c:smooth val="0"/>
        <c:axId val="8721584"/>
        <c:axId val="28460080"/>
      </c:lineChart>
      <c:catAx>
        <c:axId val="87215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460080"/>
        <c:crosses val="autoZero"/>
        <c:auto val="1"/>
        <c:lblAlgn val="ctr"/>
        <c:lblOffset val="100"/>
        <c:noMultiLvlLbl val="0"/>
      </c:catAx>
      <c:valAx>
        <c:axId val="28460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tCO2e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21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95" name="Shape 9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80020495"/>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dirty="0"/>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332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dirty="0"/>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65448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dirty="0"/>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37658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dirty="0"/>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0285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dirty="0"/>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36948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dirty="0"/>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4236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dirty="0"/>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20645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dirty="0"/>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63418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Picture">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26FEA6A-14B3-5E4A-BD32-B39180DDB38A}"/>
              </a:ext>
            </a:extLst>
          </p:cNvPr>
          <p:cNvSpPr>
            <a:spLocks noGrp="1"/>
          </p:cNvSpPr>
          <p:nvPr>
            <p:ph type="pic" sz="quarter" idx="10" hasCustomPrompt="1"/>
          </p:nvPr>
        </p:nvSpPr>
        <p:spPr>
          <a:xfrm>
            <a:off x="1037996" y="1037996"/>
            <a:ext cx="10116008"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dirty="0"/>
              <a:t>Insert Picture</a:t>
            </a:r>
          </a:p>
        </p:txBody>
      </p:sp>
      <p:sp>
        <p:nvSpPr>
          <p:cNvPr id="4" name="Shape 14">
            <a:extLst>
              <a:ext uri="{FF2B5EF4-FFF2-40B4-BE49-F238E27FC236}">
                <a16:creationId xmlns:a16="http://schemas.microsoft.com/office/drawing/2014/main" id="{5854903E-0F49-AA42-B3DC-1E493B6AE5BE}"/>
              </a:ext>
            </a:extLst>
          </p:cNvPr>
          <p:cNvSpPr>
            <a:spLocks noGrp="1"/>
          </p:cNvSpPr>
          <p:nvPr>
            <p:ph type="body" sz="half" idx="13" hasCustomPrompt="1"/>
          </p:nvPr>
        </p:nvSpPr>
        <p:spPr>
          <a:xfrm>
            <a:off x="1037997" y="118753"/>
            <a:ext cx="10116008" cy="919243"/>
          </a:xfrm>
          <a:prstGeom prst="rect">
            <a:avLst/>
          </a:prstGeom>
        </p:spPr>
        <p:txBody>
          <a:bodyPr anchor="ctr">
            <a:noAutofit/>
          </a:bodyPr>
          <a:lstStyle>
            <a:lvl1pPr marL="0" indent="0" algn="ctr">
              <a:spcBef>
                <a:spcPts val="0"/>
              </a:spcBef>
              <a:buSzTx/>
              <a:buFontTx/>
              <a:buNone/>
              <a:defRPr sz="4600" b="1" i="0" u="none" baseline="0">
                <a:solidFill>
                  <a:schemeClr val="tx1"/>
                </a:solidFill>
                <a:latin typeface="Arial Black" panose="020B0604020202020204" pitchFamily="34" charset="0"/>
                <a:ea typeface="Beatrice" pitchFamily="2" charset="77"/>
                <a:cs typeface="Arial Black" panose="020B0604020202020204" pitchFamily="34" charset="0"/>
              </a:defRPr>
            </a:lvl1pPr>
          </a:lstStyle>
          <a:p>
            <a:pPr lvl="0"/>
            <a:r>
              <a:rPr lang="en-US" dirty="0"/>
              <a:t>TITLE TEXT</a:t>
            </a:r>
          </a:p>
        </p:txBody>
      </p:sp>
      <p:pic>
        <p:nvPicPr>
          <p:cNvPr id="2" name="Picture 1">
            <a:extLst>
              <a:ext uri="{FF2B5EF4-FFF2-40B4-BE49-F238E27FC236}">
                <a16:creationId xmlns:a16="http://schemas.microsoft.com/office/drawing/2014/main" id="{F1B67547-9B75-B380-8651-2AB7826C3A03}"/>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236691245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Orange">
    <p:bg>
      <p:bgPr>
        <a:solidFill>
          <a:srgbClr val="FF6C37"/>
        </a:solidFill>
        <a:effectLst/>
      </p:bgPr>
    </p:bg>
    <p:spTree>
      <p:nvGrpSpPr>
        <p:cNvPr id="1" name=""/>
        <p:cNvGrpSpPr/>
        <p:nvPr/>
      </p:nvGrpSpPr>
      <p:grpSpPr>
        <a:xfrm>
          <a:off x="0" y="0"/>
          <a:ext cx="0" cy="0"/>
          <a:chOff x="0" y="0"/>
          <a:chExt cx="0" cy="0"/>
        </a:xfrm>
      </p:grpSpPr>
      <p:sp>
        <p:nvSpPr>
          <p:cNvPr id="10" name="Shape 14">
            <a:extLst>
              <a:ext uri="{FF2B5EF4-FFF2-40B4-BE49-F238E27FC236}">
                <a16:creationId xmlns:a16="http://schemas.microsoft.com/office/drawing/2014/main" id="{EDC1BF96-3723-4846-923B-81AC99AAF43B}"/>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0" i="0" u="none" baseline="0">
                <a:solidFill>
                  <a:schemeClr val="bg1"/>
                </a:solidFill>
                <a:latin typeface="Arial" panose="020B0604020202020204" pitchFamily="34" charset="0"/>
                <a:ea typeface="Beatrice" pitchFamily="2" charset="77"/>
                <a:cs typeface="Arial" panose="020B0604020202020204" pitchFamily="34" charset="0"/>
              </a:defRPr>
            </a:lvl1pPr>
          </a:lstStyle>
          <a:p>
            <a:pPr lvl="0"/>
            <a:r>
              <a:rPr lang="en-US" dirty="0"/>
              <a:t>Title text</a:t>
            </a:r>
          </a:p>
        </p:txBody>
      </p:sp>
      <p:sp>
        <p:nvSpPr>
          <p:cNvPr id="5" name="Rectangle 4">
            <a:extLst>
              <a:ext uri="{FF2B5EF4-FFF2-40B4-BE49-F238E27FC236}">
                <a16:creationId xmlns:a16="http://schemas.microsoft.com/office/drawing/2014/main" id="{36C0982D-CF5C-C021-5EC9-A6E46F9294DD}"/>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6" name="Picture 5">
            <a:extLst>
              <a:ext uri="{FF2B5EF4-FFF2-40B4-BE49-F238E27FC236}">
                <a16:creationId xmlns:a16="http://schemas.microsoft.com/office/drawing/2014/main" id="{40AD08CA-A1B1-14EC-5900-F3F6EBA65835}"/>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388512118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ink">
    <p:bg>
      <p:bgPr>
        <a:solidFill>
          <a:srgbClr val="F3A0BC"/>
        </a:solidFill>
        <a:effectLst/>
      </p:bgPr>
    </p:bg>
    <p:spTree>
      <p:nvGrpSpPr>
        <p:cNvPr id="1" name=""/>
        <p:cNvGrpSpPr/>
        <p:nvPr/>
      </p:nvGrpSpPr>
      <p:grpSpPr>
        <a:xfrm>
          <a:off x="0" y="0"/>
          <a:ext cx="0" cy="0"/>
          <a:chOff x="0" y="0"/>
          <a:chExt cx="0" cy="0"/>
        </a:xfrm>
      </p:grpSpPr>
      <p:sp>
        <p:nvSpPr>
          <p:cNvPr id="8" name="Shape 14">
            <a:extLst>
              <a:ext uri="{FF2B5EF4-FFF2-40B4-BE49-F238E27FC236}">
                <a16:creationId xmlns:a16="http://schemas.microsoft.com/office/drawing/2014/main" id="{FDC58B95-FEED-054A-9506-4DCEB6D208BA}"/>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0" i="0" u="none" baseline="0">
                <a:solidFill>
                  <a:schemeClr val="bg1"/>
                </a:solidFill>
                <a:latin typeface="Arial" panose="020B0604020202020204" pitchFamily="34" charset="0"/>
                <a:ea typeface="Beatrice" pitchFamily="2" charset="77"/>
                <a:cs typeface="Arial" panose="020B0604020202020204" pitchFamily="34" charset="0"/>
              </a:defRPr>
            </a:lvl1pPr>
          </a:lstStyle>
          <a:p>
            <a:pPr lvl="0"/>
            <a:r>
              <a:rPr lang="en-US" dirty="0"/>
              <a:t>Title text</a:t>
            </a:r>
          </a:p>
        </p:txBody>
      </p:sp>
      <p:sp>
        <p:nvSpPr>
          <p:cNvPr id="5" name="Rectangle 4">
            <a:extLst>
              <a:ext uri="{FF2B5EF4-FFF2-40B4-BE49-F238E27FC236}">
                <a16:creationId xmlns:a16="http://schemas.microsoft.com/office/drawing/2014/main" id="{8CFA9474-985E-0CEB-96B2-B49B45D91A40}"/>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6" name="Picture 5">
            <a:extLst>
              <a:ext uri="{FF2B5EF4-FFF2-40B4-BE49-F238E27FC236}">
                <a16:creationId xmlns:a16="http://schemas.microsoft.com/office/drawing/2014/main" id="{384FBF1A-70FF-DAB8-831D-BCC610677E48}"/>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141022593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Large Cop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6DEF00D-A8F5-8C4E-A2AC-C8DEB01F8B1C}"/>
              </a:ext>
            </a:extLst>
          </p:cNvPr>
          <p:cNvSpPr>
            <a:spLocks noGrp="1"/>
          </p:cNvSpPr>
          <p:nvPr>
            <p:ph type="title"/>
          </p:nvPr>
        </p:nvSpPr>
        <p:spPr>
          <a:xfrm>
            <a:off x="444500" y="475789"/>
            <a:ext cx="10019014" cy="964242"/>
          </a:xfrm>
          <a:prstGeom prst="rect">
            <a:avLst/>
          </a:prstGeom>
        </p:spPr>
        <p:txBody>
          <a:bodyPr>
            <a:normAutofit/>
          </a:bodyPr>
          <a:lstStyle>
            <a:lvl1pPr>
              <a:defRPr sz="3600" b="0" i="0" u="none">
                <a:solidFill>
                  <a:schemeClr val="bg1"/>
                </a:solidFill>
                <a:latin typeface="Arial" panose="020B0604020202020204" pitchFamily="34" charset="0"/>
                <a:ea typeface="Beatrice" pitchFamily="2" charset="77"/>
                <a:cs typeface="Arial" panose="020B0604020202020204" pitchFamily="34" charset="0"/>
              </a:defRPr>
            </a:lvl1pPr>
          </a:lstStyle>
          <a:p>
            <a:r>
              <a:rPr lang="en-US" dirty="0"/>
              <a:t>Click to edit Master title style</a:t>
            </a:r>
          </a:p>
        </p:txBody>
      </p:sp>
      <p:sp>
        <p:nvSpPr>
          <p:cNvPr id="8" name="Shape 5">
            <a:extLst>
              <a:ext uri="{FF2B5EF4-FFF2-40B4-BE49-F238E27FC236}">
                <a16:creationId xmlns:a16="http://schemas.microsoft.com/office/drawing/2014/main" id="{BEE27422-D325-B146-B834-75BC138A711E}"/>
              </a:ext>
            </a:extLst>
          </p:cNvPr>
          <p:cNvSpPr>
            <a:spLocks noGrp="1"/>
          </p:cNvSpPr>
          <p:nvPr>
            <p:ph idx="1" hasCustomPrompt="1"/>
          </p:nvPr>
        </p:nvSpPr>
        <p:spPr>
          <a:xfrm>
            <a:off x="444500" y="1440031"/>
            <a:ext cx="10019014"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3600" b="0" i="0">
                <a:solidFill>
                  <a:schemeClr val="bg1"/>
                </a:solidFill>
                <a:latin typeface="Arial" panose="020B0604020202020204" pitchFamily="34" charset="0"/>
                <a:ea typeface="Beatrice" pitchFamily="2" charset="77"/>
                <a:cs typeface="Arial" panose="020B0604020202020204" pitchFamily="34" charset="0"/>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dirty="0"/>
              <a:t>Insert Large Body Copy</a:t>
            </a:r>
          </a:p>
        </p:txBody>
      </p:sp>
      <p:sp>
        <p:nvSpPr>
          <p:cNvPr id="5" name="Rectangle 4">
            <a:extLst>
              <a:ext uri="{FF2B5EF4-FFF2-40B4-BE49-F238E27FC236}">
                <a16:creationId xmlns:a16="http://schemas.microsoft.com/office/drawing/2014/main" id="{CC53B5F5-4496-4164-A44B-BC6F19142DDD}"/>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6" name="Picture 5">
            <a:extLst>
              <a:ext uri="{FF2B5EF4-FFF2-40B4-BE49-F238E27FC236}">
                <a16:creationId xmlns:a16="http://schemas.microsoft.com/office/drawing/2014/main" id="{3C7BD38B-2ADC-B9DD-EF5C-3803BDAB0469}"/>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1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0" y="475789"/>
            <a:ext cx="10019014" cy="942167"/>
          </a:xfrm>
          <a:prstGeom prst="rect">
            <a:avLst/>
          </a:prstGeom>
        </p:spPr>
        <p:txBody>
          <a:bodyPr>
            <a:normAutofit/>
          </a:bodyPr>
          <a:lstStyle>
            <a:lvl1pPr>
              <a:defRPr sz="3600" b="0" i="0" u="none">
                <a:solidFill>
                  <a:schemeClr val="bg1"/>
                </a:solidFill>
                <a:latin typeface="Arial" panose="020B0604020202020204" pitchFamily="34" charset="0"/>
                <a:ea typeface="Beatrice" pitchFamily="2" charset="77"/>
                <a:cs typeface="Arial" panose="020B0604020202020204" pitchFamily="34" charset="0"/>
              </a:defRPr>
            </a:lvl1pPr>
          </a:lstStyle>
          <a:p>
            <a:r>
              <a:rPr lang="en-US" dirty="0"/>
              <a:t>Click to edit Master title style</a:t>
            </a:r>
          </a:p>
        </p:txBody>
      </p:sp>
      <p:sp>
        <p:nvSpPr>
          <p:cNvPr id="10" name="Shape 5">
            <a:extLst>
              <a:ext uri="{FF2B5EF4-FFF2-40B4-BE49-F238E27FC236}">
                <a16:creationId xmlns:a16="http://schemas.microsoft.com/office/drawing/2014/main" id="{E688A5AD-2FD9-3B4A-B5FD-CF50165B7BC4}"/>
              </a:ext>
            </a:extLst>
          </p:cNvPr>
          <p:cNvSpPr>
            <a:spLocks noGrp="1"/>
          </p:cNvSpPr>
          <p:nvPr>
            <p:ph idx="1" hasCustomPrompt="1"/>
          </p:nvPr>
        </p:nvSpPr>
        <p:spPr>
          <a:xfrm>
            <a:off x="444500" y="1440031"/>
            <a:ext cx="10019014"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dirty="0"/>
              <a:t>Insert Body Copy</a:t>
            </a:r>
          </a:p>
        </p:txBody>
      </p:sp>
      <p:sp>
        <p:nvSpPr>
          <p:cNvPr id="13" name="Rectangle 12">
            <a:extLst>
              <a:ext uri="{FF2B5EF4-FFF2-40B4-BE49-F238E27FC236}">
                <a16:creationId xmlns:a16="http://schemas.microsoft.com/office/drawing/2014/main" id="{C0A1AB1E-0DE0-A008-049F-6DB30F12D905}"/>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4" name="Picture 13">
            <a:extLst>
              <a:ext uri="{FF2B5EF4-FFF2-40B4-BE49-F238E27FC236}">
                <a16:creationId xmlns:a16="http://schemas.microsoft.com/office/drawing/2014/main" id="{A431AE91-0FAE-91C0-652D-CF228AA87E6D}"/>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86143896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2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67897CF-52DF-6D4A-A2F1-4B0DEA255CEE}"/>
              </a:ext>
            </a:extLst>
          </p:cNvPr>
          <p:cNvSpPr>
            <a:spLocks noGrp="1"/>
          </p:cNvSpPr>
          <p:nvPr>
            <p:ph type="title"/>
          </p:nvPr>
        </p:nvSpPr>
        <p:spPr>
          <a:xfrm>
            <a:off x="444499" y="475789"/>
            <a:ext cx="11196515" cy="942167"/>
          </a:xfrm>
          <a:prstGeom prst="rect">
            <a:avLst/>
          </a:prstGeom>
        </p:spPr>
        <p:txBody>
          <a:bodyPr>
            <a:normAutofit/>
          </a:bodyPr>
          <a:lstStyle>
            <a:lvl1pPr>
              <a:defRPr sz="3600" b="0" i="0" u="none">
                <a:solidFill>
                  <a:schemeClr val="bg1"/>
                </a:solidFill>
                <a:latin typeface="Arial" panose="020B0604020202020204" pitchFamily="34" charset="0"/>
                <a:ea typeface="Beatrice" pitchFamily="2" charset="77"/>
                <a:cs typeface="Arial" panose="020B0604020202020204" pitchFamily="34" charset="0"/>
              </a:defRPr>
            </a:lvl1pPr>
          </a:lstStyle>
          <a:p>
            <a:r>
              <a:rPr lang="en-US" dirty="0"/>
              <a:t>Click to edit Master title style</a:t>
            </a:r>
          </a:p>
        </p:txBody>
      </p:sp>
      <p:sp>
        <p:nvSpPr>
          <p:cNvPr id="8" name="Shape 5">
            <a:extLst>
              <a:ext uri="{FF2B5EF4-FFF2-40B4-BE49-F238E27FC236}">
                <a16:creationId xmlns:a16="http://schemas.microsoft.com/office/drawing/2014/main" id="{8DC90F39-67C1-7C41-8A19-391925A4EC1A}"/>
              </a:ext>
            </a:extLst>
          </p:cNvPr>
          <p:cNvSpPr>
            <a:spLocks noGrp="1"/>
          </p:cNvSpPr>
          <p:nvPr>
            <p:ph idx="1" hasCustomPrompt="1"/>
          </p:nvPr>
        </p:nvSpPr>
        <p:spPr>
          <a:xfrm>
            <a:off x="444501" y="1440031"/>
            <a:ext cx="5358422"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dirty="0"/>
              <a:t>Insert Body Copy</a:t>
            </a:r>
          </a:p>
        </p:txBody>
      </p:sp>
      <p:sp>
        <p:nvSpPr>
          <p:cNvPr id="10" name="Shape 5">
            <a:extLst>
              <a:ext uri="{FF2B5EF4-FFF2-40B4-BE49-F238E27FC236}">
                <a16:creationId xmlns:a16="http://schemas.microsoft.com/office/drawing/2014/main" id="{8A3CBFF6-18BB-6D4E-9883-D2541FFF25C6}"/>
              </a:ext>
            </a:extLst>
          </p:cNvPr>
          <p:cNvSpPr>
            <a:spLocks noGrp="1"/>
          </p:cNvSpPr>
          <p:nvPr>
            <p:ph idx="11" hasCustomPrompt="1"/>
          </p:nvPr>
        </p:nvSpPr>
        <p:spPr>
          <a:xfrm>
            <a:off x="6282592" y="1455539"/>
            <a:ext cx="5358422"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dirty="0"/>
              <a:t>Insert Body Copy</a:t>
            </a:r>
          </a:p>
        </p:txBody>
      </p:sp>
      <p:sp>
        <p:nvSpPr>
          <p:cNvPr id="3" name="Rectangle 2">
            <a:extLst>
              <a:ext uri="{FF2B5EF4-FFF2-40B4-BE49-F238E27FC236}">
                <a16:creationId xmlns:a16="http://schemas.microsoft.com/office/drawing/2014/main" id="{9861A2FD-154C-4509-A4D8-1440401B23D1}"/>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4" name="Picture 3">
            <a:extLst>
              <a:ext uri="{FF2B5EF4-FFF2-40B4-BE49-F238E27FC236}">
                <a16:creationId xmlns:a16="http://schemas.microsoft.com/office/drawing/2014/main" id="{2B46CD91-944C-1DA8-AF2C-8FFDA77F0B5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205137565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3C7780A-C26E-AE4B-A17E-6E619438D353}"/>
              </a:ext>
            </a:extLst>
          </p:cNvPr>
          <p:cNvSpPr>
            <a:spLocks noGrp="1"/>
          </p:cNvSpPr>
          <p:nvPr>
            <p:ph type="title" hasCustomPrompt="1"/>
          </p:nvPr>
        </p:nvSpPr>
        <p:spPr>
          <a:xfrm>
            <a:off x="444500" y="475789"/>
            <a:ext cx="5358422" cy="942167"/>
          </a:xfrm>
          <a:prstGeom prst="rect">
            <a:avLst/>
          </a:prstGeom>
        </p:spPr>
        <p:txBody>
          <a:bodyPr>
            <a:normAutofit/>
          </a:bodyPr>
          <a:lstStyle>
            <a:lvl1pPr>
              <a:defRPr sz="3600" b="0" i="0" u="none">
                <a:solidFill>
                  <a:schemeClr val="bg1"/>
                </a:solidFill>
                <a:latin typeface="Arial" panose="020B0604020202020204" pitchFamily="34" charset="0"/>
                <a:ea typeface="Beatrice" pitchFamily="2" charset="77"/>
                <a:cs typeface="Arial" panose="020B0604020202020204" pitchFamily="34" charset="0"/>
              </a:defRPr>
            </a:lvl1pPr>
          </a:lstStyle>
          <a:p>
            <a:r>
              <a:rPr lang="en-US" dirty="0"/>
              <a:t>Click to edit title style</a:t>
            </a:r>
          </a:p>
        </p:txBody>
      </p:sp>
      <p:sp>
        <p:nvSpPr>
          <p:cNvPr id="11" name="Shape 5">
            <a:extLst>
              <a:ext uri="{FF2B5EF4-FFF2-40B4-BE49-F238E27FC236}">
                <a16:creationId xmlns:a16="http://schemas.microsoft.com/office/drawing/2014/main" id="{F912DD98-4035-FA4D-8E11-33F0C2121446}"/>
              </a:ext>
            </a:extLst>
          </p:cNvPr>
          <p:cNvSpPr>
            <a:spLocks noGrp="1"/>
          </p:cNvSpPr>
          <p:nvPr>
            <p:ph idx="1" hasCustomPrompt="1"/>
          </p:nvPr>
        </p:nvSpPr>
        <p:spPr>
          <a:xfrm>
            <a:off x="444501" y="1440031"/>
            <a:ext cx="5358422"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dirty="0"/>
              <a:t>Insert Body Copy</a:t>
            </a:r>
          </a:p>
        </p:txBody>
      </p:sp>
      <p:sp>
        <p:nvSpPr>
          <p:cNvPr id="13" name="Picture Placeholder 3">
            <a:extLst>
              <a:ext uri="{FF2B5EF4-FFF2-40B4-BE49-F238E27FC236}">
                <a16:creationId xmlns:a16="http://schemas.microsoft.com/office/drawing/2014/main" id="{D913744C-407B-CB4B-A834-F513C87486EF}"/>
              </a:ext>
            </a:extLst>
          </p:cNvPr>
          <p:cNvSpPr>
            <a:spLocks noGrp="1"/>
          </p:cNvSpPr>
          <p:nvPr>
            <p:ph type="pic" sz="quarter" idx="12"/>
          </p:nvPr>
        </p:nvSpPr>
        <p:spPr>
          <a:xfrm>
            <a:off x="6282590" y="475789"/>
            <a:ext cx="5358423" cy="5344215"/>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endParaRPr lang="en-GB" dirty="0"/>
          </a:p>
        </p:txBody>
      </p:sp>
      <p:sp>
        <p:nvSpPr>
          <p:cNvPr id="3" name="Rectangle 2">
            <a:extLst>
              <a:ext uri="{FF2B5EF4-FFF2-40B4-BE49-F238E27FC236}">
                <a16:creationId xmlns:a16="http://schemas.microsoft.com/office/drawing/2014/main" id="{DC54A99D-FC75-C5E2-A429-E2CDA79F1F68}"/>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4" name="Picture 3">
            <a:extLst>
              <a:ext uri="{FF2B5EF4-FFF2-40B4-BE49-F238E27FC236}">
                <a16:creationId xmlns:a16="http://schemas.microsoft.com/office/drawing/2014/main" id="{615824A0-BF61-F7E6-3B2A-E3A0F1604D2C}"/>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7071807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Point - 1 Column">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318260EA-9E2B-864F-9BE9-623AC50F8971}"/>
              </a:ext>
            </a:extLst>
          </p:cNvPr>
          <p:cNvSpPr>
            <a:spLocks noGrp="1"/>
          </p:cNvSpPr>
          <p:nvPr>
            <p:ph idx="12" hasCustomPrompt="1"/>
          </p:nvPr>
        </p:nvSpPr>
        <p:spPr>
          <a:xfrm>
            <a:off x="444500" y="1440031"/>
            <a:ext cx="10019014" cy="4346171"/>
          </a:xfrm>
          <a:prstGeom prst="rect">
            <a:avLst/>
          </a:prstGeom>
        </p:spPr>
        <p:txBody>
          <a:bodyPr/>
          <a:lstStyle>
            <a:lvl1pPr>
              <a:defRPr sz="2000" b="0" i="0">
                <a:solidFill>
                  <a:schemeClr val="bg1"/>
                </a:solidFill>
                <a:latin typeface="Arial" panose="020B0604020202020204" pitchFamily="34" charset="0"/>
                <a:ea typeface="Beatrice" pitchFamily="2" charset="77"/>
                <a:cs typeface="Arial" panose="020B0604020202020204" pitchFamily="34" charset="0"/>
              </a:defRPr>
            </a:lvl1pPr>
          </a:lstStyle>
          <a:p>
            <a:r>
              <a:rPr lang="en-US" dirty="0"/>
              <a:t>Bullet point</a:t>
            </a:r>
          </a:p>
        </p:txBody>
      </p:sp>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0" y="475789"/>
            <a:ext cx="10019014" cy="942167"/>
          </a:xfrm>
          <a:prstGeom prst="rect">
            <a:avLst/>
          </a:prstGeom>
        </p:spPr>
        <p:txBody>
          <a:bodyPr>
            <a:normAutofit/>
          </a:bodyPr>
          <a:lstStyle>
            <a:lvl1pPr>
              <a:defRPr sz="3600" b="0" i="0" u="none">
                <a:solidFill>
                  <a:schemeClr val="bg1"/>
                </a:solidFill>
                <a:latin typeface="Arial" panose="020B0604020202020204" pitchFamily="34" charset="0"/>
                <a:ea typeface="Beatrice" pitchFamily="2" charset="77"/>
                <a:cs typeface="Arial"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4F54112C-2025-110F-C527-0136527A1A1D}"/>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4" name="Picture 3">
            <a:extLst>
              <a:ext uri="{FF2B5EF4-FFF2-40B4-BE49-F238E27FC236}">
                <a16:creationId xmlns:a16="http://schemas.microsoft.com/office/drawing/2014/main" id="{ED294FE7-BCBB-CBC0-4173-4E98816601A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198423955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oint - 2 Columns">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6ED5394A-94C6-B64C-907E-BC61011747C1}"/>
              </a:ext>
            </a:extLst>
          </p:cNvPr>
          <p:cNvSpPr>
            <a:spLocks noGrp="1"/>
          </p:cNvSpPr>
          <p:nvPr>
            <p:ph idx="14" hasCustomPrompt="1"/>
          </p:nvPr>
        </p:nvSpPr>
        <p:spPr>
          <a:xfrm>
            <a:off x="6296449" y="1440031"/>
            <a:ext cx="5358420" cy="4346171"/>
          </a:xfrm>
          <a:prstGeom prst="rect">
            <a:avLst/>
          </a:prstGeom>
        </p:spPr>
        <p:txBody>
          <a:bodyPr/>
          <a:lstStyle>
            <a:lvl1pPr>
              <a:defRPr sz="2000" b="0" i="0">
                <a:solidFill>
                  <a:schemeClr val="bg1"/>
                </a:solidFill>
                <a:latin typeface="Arial" panose="020B0604020202020204" pitchFamily="34" charset="0"/>
                <a:ea typeface="Beatrice" pitchFamily="2" charset="77"/>
                <a:cs typeface="Arial" panose="020B0604020202020204" pitchFamily="34" charset="0"/>
              </a:defRPr>
            </a:lvl1pPr>
          </a:lstStyle>
          <a:p>
            <a:r>
              <a:rPr lang="en-US" dirty="0"/>
              <a:t>Bullet point</a:t>
            </a:r>
          </a:p>
        </p:txBody>
      </p:sp>
      <p:sp>
        <p:nvSpPr>
          <p:cNvPr id="6" name="Content Placeholder 1">
            <a:extLst>
              <a:ext uri="{FF2B5EF4-FFF2-40B4-BE49-F238E27FC236}">
                <a16:creationId xmlns:a16="http://schemas.microsoft.com/office/drawing/2014/main" id="{6C874BB9-063A-864F-8E59-605386050EB1}"/>
              </a:ext>
            </a:extLst>
          </p:cNvPr>
          <p:cNvSpPr>
            <a:spLocks noGrp="1"/>
          </p:cNvSpPr>
          <p:nvPr>
            <p:ph idx="13" hasCustomPrompt="1"/>
          </p:nvPr>
        </p:nvSpPr>
        <p:spPr>
          <a:xfrm>
            <a:off x="444500" y="1440031"/>
            <a:ext cx="5358420" cy="4346171"/>
          </a:xfrm>
          <a:prstGeom prst="rect">
            <a:avLst/>
          </a:prstGeom>
        </p:spPr>
        <p:txBody>
          <a:bodyPr/>
          <a:lstStyle>
            <a:lvl1pPr>
              <a:defRPr sz="2000" b="0" i="0">
                <a:solidFill>
                  <a:schemeClr val="bg1"/>
                </a:solidFill>
                <a:latin typeface="Arial" panose="020B0604020202020204" pitchFamily="34" charset="0"/>
                <a:ea typeface="Beatrice" pitchFamily="2" charset="77"/>
                <a:cs typeface="Arial" panose="020B0604020202020204" pitchFamily="34" charset="0"/>
              </a:defRPr>
            </a:lvl1pPr>
          </a:lstStyle>
          <a:p>
            <a:r>
              <a:rPr lang="en-US" dirty="0"/>
              <a:t>Bullet point</a:t>
            </a:r>
          </a:p>
        </p:txBody>
      </p:sp>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0" y="475789"/>
            <a:ext cx="11196514" cy="942167"/>
          </a:xfrm>
          <a:prstGeom prst="rect">
            <a:avLst/>
          </a:prstGeom>
        </p:spPr>
        <p:txBody>
          <a:bodyPr>
            <a:normAutofit/>
          </a:bodyPr>
          <a:lstStyle>
            <a:lvl1pPr>
              <a:defRPr sz="3600" b="0" i="0" u="none">
                <a:solidFill>
                  <a:schemeClr val="bg1"/>
                </a:solidFill>
                <a:latin typeface="Arial" panose="020B0604020202020204" pitchFamily="34" charset="0"/>
                <a:ea typeface="Beatrice" pitchFamily="2" charset="77"/>
                <a:cs typeface="Arial"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5C475BE9-9597-BBCF-A5DE-70A1D34D0332}"/>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4" name="Picture 3">
            <a:extLst>
              <a:ext uri="{FF2B5EF4-FFF2-40B4-BE49-F238E27FC236}">
                <a16:creationId xmlns:a16="http://schemas.microsoft.com/office/drawing/2014/main" id="{72967EFA-5B60-64F9-B33E-6F5D24393A90}"/>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188408932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 Point - 3 Columns">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5F0D763D-A145-7849-8702-F310DD85DC3E}"/>
              </a:ext>
            </a:extLst>
          </p:cNvPr>
          <p:cNvSpPr>
            <a:spLocks noGrp="1"/>
          </p:cNvSpPr>
          <p:nvPr>
            <p:ph idx="19" hasCustomPrompt="1"/>
          </p:nvPr>
        </p:nvSpPr>
        <p:spPr>
          <a:xfrm>
            <a:off x="4331024" y="1440029"/>
            <a:ext cx="3418372" cy="4346171"/>
          </a:xfrm>
          <a:prstGeom prst="rect">
            <a:avLst/>
          </a:prstGeom>
        </p:spPr>
        <p:txBody>
          <a:bodyPr/>
          <a:lstStyle>
            <a:lvl1pPr>
              <a:defRPr sz="2000" b="0" i="0">
                <a:solidFill>
                  <a:schemeClr val="bg1"/>
                </a:solidFill>
                <a:latin typeface="Arial" panose="020B0604020202020204" pitchFamily="34" charset="0"/>
                <a:ea typeface="Beatrice" pitchFamily="2" charset="77"/>
                <a:cs typeface="Arial" panose="020B0604020202020204" pitchFamily="34" charset="0"/>
              </a:defRPr>
            </a:lvl1pPr>
          </a:lstStyle>
          <a:p>
            <a:r>
              <a:rPr lang="en-US" dirty="0"/>
              <a:t>Bullet point</a:t>
            </a:r>
          </a:p>
        </p:txBody>
      </p:sp>
      <p:sp>
        <p:nvSpPr>
          <p:cNvPr id="7" name="Content Placeholder 1">
            <a:extLst>
              <a:ext uri="{FF2B5EF4-FFF2-40B4-BE49-F238E27FC236}">
                <a16:creationId xmlns:a16="http://schemas.microsoft.com/office/drawing/2014/main" id="{638A0F5B-D243-7843-89C3-16B5B7C30024}"/>
              </a:ext>
            </a:extLst>
          </p:cNvPr>
          <p:cNvSpPr>
            <a:spLocks noGrp="1"/>
          </p:cNvSpPr>
          <p:nvPr>
            <p:ph idx="13" hasCustomPrompt="1"/>
          </p:nvPr>
        </p:nvSpPr>
        <p:spPr>
          <a:xfrm>
            <a:off x="444500" y="1440031"/>
            <a:ext cx="3418372" cy="4346171"/>
          </a:xfrm>
          <a:prstGeom prst="rect">
            <a:avLst/>
          </a:prstGeom>
        </p:spPr>
        <p:txBody>
          <a:bodyPr/>
          <a:lstStyle>
            <a:lvl1pPr>
              <a:defRPr sz="2000" b="0" i="0">
                <a:solidFill>
                  <a:schemeClr val="bg1"/>
                </a:solidFill>
                <a:latin typeface="Arial" panose="020B0604020202020204" pitchFamily="34" charset="0"/>
                <a:ea typeface="Beatrice" pitchFamily="2" charset="77"/>
                <a:cs typeface="Arial" panose="020B0604020202020204" pitchFamily="34" charset="0"/>
              </a:defRPr>
            </a:lvl1pPr>
          </a:lstStyle>
          <a:p>
            <a:r>
              <a:rPr lang="en-US" dirty="0"/>
              <a:t>Bullet point</a:t>
            </a:r>
          </a:p>
        </p:txBody>
      </p:sp>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0" y="475789"/>
            <a:ext cx="11196514" cy="942167"/>
          </a:xfrm>
          <a:prstGeom prst="rect">
            <a:avLst/>
          </a:prstGeom>
        </p:spPr>
        <p:txBody>
          <a:bodyPr>
            <a:normAutofit/>
          </a:bodyPr>
          <a:lstStyle>
            <a:lvl1pPr>
              <a:defRPr sz="3600" b="0" i="0" u="none">
                <a:solidFill>
                  <a:schemeClr val="bg1"/>
                </a:solidFill>
                <a:latin typeface="Arial" panose="020B0604020202020204" pitchFamily="34" charset="0"/>
                <a:ea typeface="Beatrice" pitchFamily="2" charset="77"/>
                <a:cs typeface="Arial" panose="020B0604020202020204" pitchFamily="34" charset="0"/>
              </a:defRPr>
            </a:lvl1pPr>
          </a:lstStyle>
          <a:p>
            <a:r>
              <a:rPr lang="en-US" dirty="0"/>
              <a:t>Click to edit Master title style</a:t>
            </a:r>
          </a:p>
        </p:txBody>
      </p:sp>
      <p:sp>
        <p:nvSpPr>
          <p:cNvPr id="12" name="Content Placeholder 1">
            <a:extLst>
              <a:ext uri="{FF2B5EF4-FFF2-40B4-BE49-F238E27FC236}">
                <a16:creationId xmlns:a16="http://schemas.microsoft.com/office/drawing/2014/main" id="{B1610C3F-1B57-9942-BA4F-151DB03F959B}"/>
              </a:ext>
            </a:extLst>
          </p:cNvPr>
          <p:cNvSpPr>
            <a:spLocks noGrp="1"/>
          </p:cNvSpPr>
          <p:nvPr>
            <p:ph idx="21" hasCustomPrompt="1"/>
          </p:nvPr>
        </p:nvSpPr>
        <p:spPr>
          <a:xfrm>
            <a:off x="8227347" y="1440029"/>
            <a:ext cx="3418372" cy="4346171"/>
          </a:xfrm>
          <a:prstGeom prst="rect">
            <a:avLst/>
          </a:prstGeom>
        </p:spPr>
        <p:txBody>
          <a:bodyPr/>
          <a:lstStyle>
            <a:lvl1pPr>
              <a:defRPr sz="2000" b="0" i="0">
                <a:solidFill>
                  <a:schemeClr val="bg1"/>
                </a:solidFill>
                <a:latin typeface="Arial" panose="020B0604020202020204" pitchFamily="34" charset="0"/>
                <a:ea typeface="Beatrice" pitchFamily="2" charset="77"/>
                <a:cs typeface="Arial" panose="020B0604020202020204" pitchFamily="34" charset="0"/>
              </a:defRPr>
            </a:lvl1pPr>
          </a:lstStyle>
          <a:p>
            <a:r>
              <a:rPr lang="en-US" dirty="0"/>
              <a:t>Bullet point</a:t>
            </a:r>
          </a:p>
        </p:txBody>
      </p:sp>
      <p:sp>
        <p:nvSpPr>
          <p:cNvPr id="3" name="Rectangle 2">
            <a:extLst>
              <a:ext uri="{FF2B5EF4-FFF2-40B4-BE49-F238E27FC236}">
                <a16:creationId xmlns:a16="http://schemas.microsoft.com/office/drawing/2014/main" id="{2EB99F0A-A4D6-573F-3C1A-BB7746BA2345}"/>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4" name="Picture 3">
            <a:extLst>
              <a:ext uri="{FF2B5EF4-FFF2-40B4-BE49-F238E27FC236}">
                <a16:creationId xmlns:a16="http://schemas.microsoft.com/office/drawing/2014/main" id="{D2F98073-69D8-972C-04A0-FB6D065EBCD0}"/>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331860663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Bullet Points">
    <p:spTree>
      <p:nvGrpSpPr>
        <p:cNvPr id="1" name=""/>
        <p:cNvGrpSpPr/>
        <p:nvPr/>
      </p:nvGrpSpPr>
      <p:grpSpPr>
        <a:xfrm>
          <a:off x="0" y="0"/>
          <a:ext cx="0" cy="0"/>
          <a:chOff x="0" y="0"/>
          <a:chExt cx="0" cy="0"/>
        </a:xfrm>
      </p:grpSpPr>
      <p:sp>
        <p:nvSpPr>
          <p:cNvPr id="6" name="Shape 5">
            <a:extLst>
              <a:ext uri="{FF2B5EF4-FFF2-40B4-BE49-F238E27FC236}">
                <a16:creationId xmlns:a16="http://schemas.microsoft.com/office/drawing/2014/main" id="{00A6A1CA-9281-0B4B-B04C-8BE7DD812193}"/>
              </a:ext>
            </a:extLst>
          </p:cNvPr>
          <p:cNvSpPr>
            <a:spLocks noGrp="1"/>
          </p:cNvSpPr>
          <p:nvPr>
            <p:ph idx="12"/>
          </p:nvPr>
        </p:nvSpPr>
        <p:spPr>
          <a:xfrm>
            <a:off x="444500" y="1458712"/>
            <a:ext cx="10019014" cy="434299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a:defRPr sz="2000" b="0" i="0">
                <a:solidFill>
                  <a:schemeClr val="bg1"/>
                </a:solidFill>
                <a:latin typeface="Arial" panose="020B0604020202020204" pitchFamily="34" charset="0"/>
                <a:ea typeface="Beatrice" pitchFamily="2" charset="77"/>
                <a:cs typeface="Arial" panose="020B0604020202020204" pitchFamily="34" charset="0"/>
              </a:defRPr>
            </a:lvl1pPr>
            <a:lvl2pPr>
              <a:defRPr sz="2000" b="0" i="0">
                <a:solidFill>
                  <a:schemeClr val="bg1"/>
                </a:solidFill>
                <a:latin typeface="Arial" panose="020B0604020202020204" pitchFamily="34" charset="0"/>
                <a:ea typeface="Beatrice" pitchFamily="2" charset="77"/>
                <a:cs typeface="Arial" panose="020B0604020202020204" pitchFamily="34" charset="0"/>
              </a:defRPr>
            </a:lvl2pPr>
            <a:lvl3pPr>
              <a:defRPr sz="2000" b="0" i="0">
                <a:solidFill>
                  <a:schemeClr val="bg1"/>
                </a:solidFill>
                <a:latin typeface="Arial" panose="020B0604020202020204" pitchFamily="34" charset="0"/>
                <a:ea typeface="Beatrice" pitchFamily="2" charset="77"/>
                <a:cs typeface="Arial" panose="020B0604020202020204" pitchFamily="34" charset="0"/>
              </a:defRPr>
            </a:lvl3pPr>
            <a:lvl4pPr>
              <a:defRPr sz="2000" b="0" i="0">
                <a:solidFill>
                  <a:schemeClr val="bg1"/>
                </a:solidFill>
                <a:latin typeface="Arial" panose="020B0604020202020204" pitchFamily="34" charset="0"/>
                <a:ea typeface="Beatrice" pitchFamily="2" charset="77"/>
                <a:cs typeface="Arial" panose="020B0604020202020204" pitchFamily="34" charset="0"/>
              </a:defRPr>
            </a:lvl4pPr>
            <a:lvl5pPr>
              <a:defRPr sz="2000" b="0" i="0">
                <a:solidFill>
                  <a:schemeClr val="bg1"/>
                </a:solidFill>
                <a:latin typeface="Arial" panose="020B0604020202020204" pitchFamily="34" charset="0"/>
                <a:ea typeface="Beatrice"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Title 1">
            <a:extLst>
              <a:ext uri="{FF2B5EF4-FFF2-40B4-BE49-F238E27FC236}">
                <a16:creationId xmlns:a16="http://schemas.microsoft.com/office/drawing/2014/main" id="{01854621-2A3D-1646-BDDD-9124E70BCFD8}"/>
              </a:ext>
            </a:extLst>
          </p:cNvPr>
          <p:cNvSpPr>
            <a:spLocks noGrp="1"/>
          </p:cNvSpPr>
          <p:nvPr>
            <p:ph type="title"/>
          </p:nvPr>
        </p:nvSpPr>
        <p:spPr>
          <a:xfrm>
            <a:off x="444500" y="475789"/>
            <a:ext cx="10019014" cy="942167"/>
          </a:xfrm>
          <a:prstGeom prst="rect">
            <a:avLst/>
          </a:prstGeom>
        </p:spPr>
        <p:txBody>
          <a:bodyPr>
            <a:normAutofit/>
          </a:bodyPr>
          <a:lstStyle>
            <a:lvl1pPr>
              <a:defRPr sz="3600" b="0" i="0" u="none">
                <a:solidFill>
                  <a:schemeClr val="bg1"/>
                </a:solidFill>
                <a:latin typeface="Arial" panose="020B0604020202020204" pitchFamily="34" charset="0"/>
                <a:ea typeface="Beatrice" pitchFamily="2" charset="77"/>
                <a:cs typeface="Arial"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E4013D67-8740-5D0A-F348-C7A9A56AC8A5}"/>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4" name="Picture 3">
            <a:extLst>
              <a:ext uri="{FF2B5EF4-FFF2-40B4-BE49-F238E27FC236}">
                <a16:creationId xmlns:a16="http://schemas.microsoft.com/office/drawing/2014/main" id="{15B956A7-0273-99BA-7A16-1BBF5FA1A3DD}"/>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 Black">
    <p:bg>
      <p:bgPr>
        <a:solidFill>
          <a:schemeClr val="bg1"/>
        </a:solidFill>
        <a:effectLst/>
      </p:bgPr>
    </p:bg>
    <p:spTree>
      <p:nvGrpSpPr>
        <p:cNvPr id="1" name=""/>
        <p:cNvGrpSpPr/>
        <p:nvPr/>
      </p:nvGrpSpPr>
      <p:grpSpPr>
        <a:xfrm>
          <a:off x="0" y="0"/>
          <a:ext cx="0" cy="0"/>
          <a:chOff x="0" y="0"/>
          <a:chExt cx="0" cy="0"/>
        </a:xfrm>
      </p:grpSpPr>
      <p:sp>
        <p:nvSpPr>
          <p:cNvPr id="4" name="Shape 14">
            <a:extLst>
              <a:ext uri="{FF2B5EF4-FFF2-40B4-BE49-F238E27FC236}">
                <a16:creationId xmlns:a16="http://schemas.microsoft.com/office/drawing/2014/main" id="{5F88249D-7209-FC44-B3CC-435742BC1815}"/>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1" i="0" u="none" baseline="0">
                <a:solidFill>
                  <a:schemeClr val="tx1"/>
                </a:solidFill>
                <a:latin typeface="Arial Black" panose="020B0604020202020204" pitchFamily="34" charset="0"/>
                <a:ea typeface="Beatrice" pitchFamily="2" charset="77"/>
                <a:cs typeface="Arial Black" panose="020B0604020202020204" pitchFamily="34" charset="0"/>
              </a:defRPr>
            </a:lvl1pPr>
          </a:lstStyle>
          <a:p>
            <a:pPr lvl="0"/>
            <a:r>
              <a:rPr lang="en-US" dirty="0"/>
              <a:t>TITLE TEXT</a:t>
            </a:r>
          </a:p>
        </p:txBody>
      </p:sp>
      <p:pic>
        <p:nvPicPr>
          <p:cNvPr id="2" name="Picture 1">
            <a:extLst>
              <a:ext uri="{FF2B5EF4-FFF2-40B4-BE49-F238E27FC236}">
                <a16:creationId xmlns:a16="http://schemas.microsoft.com/office/drawing/2014/main" id="{8A80E3BF-8D1E-9250-807D-748750FE0548}"/>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 1">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26FEA6A-14B3-5E4A-BD32-B39180DDB38A}"/>
              </a:ext>
            </a:extLst>
          </p:cNvPr>
          <p:cNvSpPr>
            <a:spLocks noGrp="1"/>
          </p:cNvSpPr>
          <p:nvPr>
            <p:ph type="pic" sz="quarter" idx="10" hasCustomPrompt="1"/>
          </p:nvPr>
        </p:nvSpPr>
        <p:spPr>
          <a:xfrm>
            <a:off x="1037996" y="1037996"/>
            <a:ext cx="10116008"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dirty="0"/>
              <a:t>Insert Picture</a:t>
            </a:r>
          </a:p>
        </p:txBody>
      </p:sp>
      <p:pic>
        <p:nvPicPr>
          <p:cNvPr id="4" name="Picture 3">
            <a:extLst>
              <a:ext uri="{FF2B5EF4-FFF2-40B4-BE49-F238E27FC236}">
                <a16:creationId xmlns:a16="http://schemas.microsoft.com/office/drawing/2014/main" id="{FA73BF27-EF4E-1B0C-D4F7-867FB43A21EA}"/>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13914578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 2">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26FEA6A-14B3-5E4A-BD32-B39180DDB38A}"/>
              </a:ext>
            </a:extLst>
          </p:cNvPr>
          <p:cNvSpPr>
            <a:spLocks noGrp="1"/>
          </p:cNvSpPr>
          <p:nvPr>
            <p:ph type="pic" sz="quarter" idx="10" hasCustomPrompt="1"/>
          </p:nvPr>
        </p:nvSpPr>
        <p:spPr>
          <a:xfrm>
            <a:off x="1037996" y="1037996"/>
            <a:ext cx="4764927"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dirty="0"/>
              <a:t>Insert Picture</a:t>
            </a:r>
          </a:p>
        </p:txBody>
      </p:sp>
      <p:sp>
        <p:nvSpPr>
          <p:cNvPr id="11" name="Picture Placeholder 3">
            <a:extLst>
              <a:ext uri="{FF2B5EF4-FFF2-40B4-BE49-F238E27FC236}">
                <a16:creationId xmlns:a16="http://schemas.microsoft.com/office/drawing/2014/main" id="{3A560D8E-BEFD-F748-BA86-3F3C3860469A}"/>
              </a:ext>
            </a:extLst>
          </p:cNvPr>
          <p:cNvSpPr>
            <a:spLocks noGrp="1"/>
          </p:cNvSpPr>
          <p:nvPr>
            <p:ph type="pic" sz="quarter" idx="13" hasCustomPrompt="1"/>
          </p:nvPr>
        </p:nvSpPr>
        <p:spPr>
          <a:xfrm>
            <a:off x="6389077" y="1037996"/>
            <a:ext cx="4764927"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dirty="0"/>
              <a:t>Insert Picture</a:t>
            </a:r>
          </a:p>
        </p:txBody>
      </p:sp>
      <p:pic>
        <p:nvPicPr>
          <p:cNvPr id="3" name="Picture 2">
            <a:extLst>
              <a:ext uri="{FF2B5EF4-FFF2-40B4-BE49-F238E27FC236}">
                <a16:creationId xmlns:a16="http://schemas.microsoft.com/office/drawing/2014/main" id="{360478B2-B522-C0D1-7230-335827762819}"/>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311006800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 3">
    <p:bg>
      <p:bgPr>
        <a:solidFill>
          <a:schemeClr val="bg1"/>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E5C6AEC0-E1C0-BD42-8172-E65A50EB6BFB}"/>
              </a:ext>
            </a:extLst>
          </p:cNvPr>
          <p:cNvSpPr>
            <a:spLocks noGrp="1"/>
          </p:cNvSpPr>
          <p:nvPr>
            <p:ph type="pic" sz="quarter" idx="15" hasCustomPrompt="1"/>
          </p:nvPr>
        </p:nvSpPr>
        <p:spPr>
          <a:xfrm>
            <a:off x="1037995" y="1037996"/>
            <a:ext cx="3399865" cy="2259281"/>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dirty="0"/>
              <a:t>Insert Picture</a:t>
            </a:r>
          </a:p>
        </p:txBody>
      </p:sp>
      <p:sp>
        <p:nvSpPr>
          <p:cNvPr id="8" name="Picture Placeholder 3">
            <a:extLst>
              <a:ext uri="{FF2B5EF4-FFF2-40B4-BE49-F238E27FC236}">
                <a16:creationId xmlns:a16="http://schemas.microsoft.com/office/drawing/2014/main" id="{8E36934A-F650-8C4E-AC08-8C043B073FD8}"/>
              </a:ext>
            </a:extLst>
          </p:cNvPr>
          <p:cNvSpPr>
            <a:spLocks noGrp="1"/>
          </p:cNvSpPr>
          <p:nvPr>
            <p:ph type="pic" sz="quarter" idx="10" hasCustomPrompt="1"/>
          </p:nvPr>
        </p:nvSpPr>
        <p:spPr>
          <a:xfrm>
            <a:off x="4756039" y="1037996"/>
            <a:ext cx="6397965"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dirty="0"/>
              <a:t>Insert Picture</a:t>
            </a:r>
          </a:p>
        </p:txBody>
      </p:sp>
      <p:sp>
        <p:nvSpPr>
          <p:cNvPr id="12" name="Picture Placeholder 3">
            <a:extLst>
              <a:ext uri="{FF2B5EF4-FFF2-40B4-BE49-F238E27FC236}">
                <a16:creationId xmlns:a16="http://schemas.microsoft.com/office/drawing/2014/main" id="{B7F88EF5-8C68-2343-8BF2-3133D18F536A}"/>
              </a:ext>
            </a:extLst>
          </p:cNvPr>
          <p:cNvSpPr>
            <a:spLocks noGrp="1"/>
          </p:cNvSpPr>
          <p:nvPr>
            <p:ph type="pic" sz="quarter" idx="16" hasCustomPrompt="1"/>
          </p:nvPr>
        </p:nvSpPr>
        <p:spPr>
          <a:xfrm>
            <a:off x="1037995" y="3560723"/>
            <a:ext cx="3399865" cy="2259281"/>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dirty="0"/>
              <a:t>Insert Picture</a:t>
            </a:r>
          </a:p>
        </p:txBody>
      </p:sp>
      <p:pic>
        <p:nvPicPr>
          <p:cNvPr id="3" name="Picture 2">
            <a:extLst>
              <a:ext uri="{FF2B5EF4-FFF2-40B4-BE49-F238E27FC236}">
                <a16:creationId xmlns:a16="http://schemas.microsoft.com/office/drawing/2014/main" id="{BF7656ED-DDB0-B93C-A18C-5425CA483CD3}"/>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123863461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 4">
    <p:bg>
      <p:bgPr>
        <a:solidFill>
          <a:schemeClr val="bg1"/>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E5C6AEC0-E1C0-BD42-8172-E65A50EB6BFB}"/>
              </a:ext>
            </a:extLst>
          </p:cNvPr>
          <p:cNvSpPr>
            <a:spLocks noGrp="1"/>
          </p:cNvSpPr>
          <p:nvPr>
            <p:ph type="pic" sz="quarter" idx="15" hasCustomPrompt="1"/>
          </p:nvPr>
        </p:nvSpPr>
        <p:spPr>
          <a:xfrm>
            <a:off x="1037995" y="1037996"/>
            <a:ext cx="3399865" cy="2259281"/>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dirty="0"/>
              <a:t>Insert Picture</a:t>
            </a:r>
          </a:p>
        </p:txBody>
      </p:sp>
      <p:sp>
        <p:nvSpPr>
          <p:cNvPr id="12" name="Picture Placeholder 3">
            <a:extLst>
              <a:ext uri="{FF2B5EF4-FFF2-40B4-BE49-F238E27FC236}">
                <a16:creationId xmlns:a16="http://schemas.microsoft.com/office/drawing/2014/main" id="{B7F88EF5-8C68-2343-8BF2-3133D18F536A}"/>
              </a:ext>
            </a:extLst>
          </p:cNvPr>
          <p:cNvSpPr>
            <a:spLocks noGrp="1"/>
          </p:cNvSpPr>
          <p:nvPr>
            <p:ph type="pic" sz="quarter" idx="16" hasCustomPrompt="1"/>
          </p:nvPr>
        </p:nvSpPr>
        <p:spPr>
          <a:xfrm>
            <a:off x="1037995" y="3560723"/>
            <a:ext cx="3399865" cy="2259281"/>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dirty="0"/>
              <a:t>Insert Picture</a:t>
            </a:r>
          </a:p>
        </p:txBody>
      </p:sp>
      <p:sp>
        <p:nvSpPr>
          <p:cNvPr id="6" name="Picture Placeholder 3">
            <a:extLst>
              <a:ext uri="{FF2B5EF4-FFF2-40B4-BE49-F238E27FC236}">
                <a16:creationId xmlns:a16="http://schemas.microsoft.com/office/drawing/2014/main" id="{81A15DA3-470F-D141-903A-61D7D1749245}"/>
              </a:ext>
            </a:extLst>
          </p:cNvPr>
          <p:cNvSpPr>
            <a:spLocks noGrp="1"/>
          </p:cNvSpPr>
          <p:nvPr>
            <p:ph type="pic" sz="quarter" idx="17" hasCustomPrompt="1"/>
          </p:nvPr>
        </p:nvSpPr>
        <p:spPr>
          <a:xfrm>
            <a:off x="4756040" y="1037996"/>
            <a:ext cx="2998102"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dirty="0"/>
              <a:t>Insert Picture</a:t>
            </a:r>
          </a:p>
        </p:txBody>
      </p:sp>
      <p:sp>
        <p:nvSpPr>
          <p:cNvPr id="13" name="Picture Placeholder 3">
            <a:extLst>
              <a:ext uri="{FF2B5EF4-FFF2-40B4-BE49-F238E27FC236}">
                <a16:creationId xmlns:a16="http://schemas.microsoft.com/office/drawing/2014/main" id="{79CA1C64-6C99-C147-8B46-3C7FAA67F29D}"/>
              </a:ext>
            </a:extLst>
          </p:cNvPr>
          <p:cNvSpPr>
            <a:spLocks noGrp="1"/>
          </p:cNvSpPr>
          <p:nvPr>
            <p:ph type="pic" sz="quarter" idx="21" hasCustomPrompt="1"/>
          </p:nvPr>
        </p:nvSpPr>
        <p:spPr>
          <a:xfrm>
            <a:off x="8155902" y="1037996"/>
            <a:ext cx="2998102"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dirty="0"/>
              <a:t>Insert Picture</a:t>
            </a:r>
          </a:p>
        </p:txBody>
      </p:sp>
      <p:pic>
        <p:nvPicPr>
          <p:cNvPr id="3" name="Picture 2">
            <a:extLst>
              <a:ext uri="{FF2B5EF4-FFF2-40B4-BE49-F238E27FC236}">
                <a16:creationId xmlns:a16="http://schemas.microsoft.com/office/drawing/2014/main" id="{8BD1D0FF-2B0C-EFDC-74F2-840C34E33155}"/>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159713439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55D4DE-2F30-234E-BD69-5B1D4B49ADEC}"/>
              </a:ext>
            </a:extLst>
          </p:cNvPr>
          <p:cNvSpPr txBox="1"/>
          <p:nvPr userDrawn="1"/>
        </p:nvSpPr>
        <p:spPr>
          <a:xfrm>
            <a:off x="8669215" y="5785338"/>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400" b="1" i="0" u="none" strike="noStrike" cap="none" spc="0" normalizeH="0" baseline="0" dirty="0">
              <a:ln>
                <a:noFill/>
              </a:ln>
              <a:solidFill>
                <a:srgbClr val="FFFFFF"/>
              </a:solidFill>
              <a:effectLst/>
              <a:uFillTx/>
              <a:latin typeface="Arial"/>
              <a:ea typeface="Arial"/>
              <a:cs typeface="Arial"/>
              <a:sym typeface="Arial"/>
            </a:endParaRPr>
          </a:p>
        </p:txBody>
      </p:sp>
      <p:sp>
        <p:nvSpPr>
          <p:cNvPr id="8" name="Picture Placeholder 3">
            <a:extLst>
              <a:ext uri="{FF2B5EF4-FFF2-40B4-BE49-F238E27FC236}">
                <a16:creationId xmlns:a16="http://schemas.microsoft.com/office/drawing/2014/main" id="{EC3B662F-0AD7-3C45-BB0F-CC773AAB5261}"/>
              </a:ext>
            </a:extLst>
          </p:cNvPr>
          <p:cNvSpPr>
            <a:spLocks noGrp="1"/>
          </p:cNvSpPr>
          <p:nvPr>
            <p:ph type="pic" sz="quarter" idx="10" hasCustomPrompt="1"/>
          </p:nvPr>
        </p:nvSpPr>
        <p:spPr>
          <a:xfrm>
            <a:off x="0" y="0"/>
            <a:ext cx="12192000" cy="6858000"/>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dirty="0"/>
              <a:t>Insert Picture</a:t>
            </a:r>
          </a:p>
        </p:txBody>
      </p:sp>
    </p:spTree>
    <p:extLst>
      <p:ext uri="{BB962C8B-B14F-4D97-AF65-F5344CB8AC3E}">
        <p14:creationId xmlns:p14="http://schemas.microsoft.com/office/powerpoint/2010/main" val="22999687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 Blue">
    <p:bg>
      <p:bgPr>
        <a:solidFill>
          <a:srgbClr val="000F9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3CBCC5-832A-EF91-848B-FFFE21C6A354}"/>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Shape 14">
            <a:extLst>
              <a:ext uri="{FF2B5EF4-FFF2-40B4-BE49-F238E27FC236}">
                <a16:creationId xmlns:a16="http://schemas.microsoft.com/office/drawing/2014/main" id="{5F88249D-7209-FC44-B3CC-435742BC1815}"/>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1" i="0" u="none" baseline="0">
                <a:solidFill>
                  <a:schemeClr val="tx1"/>
                </a:solidFill>
                <a:latin typeface="Arial Black" panose="020B0604020202020204" pitchFamily="34" charset="0"/>
                <a:ea typeface="Beatrice" pitchFamily="2" charset="77"/>
                <a:cs typeface="Arial Black" panose="020B0604020202020204" pitchFamily="34" charset="0"/>
              </a:defRPr>
            </a:lvl1pPr>
          </a:lstStyle>
          <a:p>
            <a:pPr lvl="0"/>
            <a:r>
              <a:rPr lang="en-US" dirty="0"/>
              <a:t>TITLE TEXT</a:t>
            </a:r>
          </a:p>
        </p:txBody>
      </p:sp>
      <p:pic>
        <p:nvPicPr>
          <p:cNvPr id="3" name="Picture 2">
            <a:extLst>
              <a:ext uri="{FF2B5EF4-FFF2-40B4-BE49-F238E27FC236}">
                <a16:creationId xmlns:a16="http://schemas.microsoft.com/office/drawing/2014/main" id="{F12DB3F1-318B-34B4-3123-CB6A43A118E7}"/>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192699123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Yellow">
    <p:bg>
      <p:bgPr>
        <a:solidFill>
          <a:srgbClr val="FED924"/>
        </a:solidFill>
        <a:effectLst/>
      </p:bgPr>
    </p:bg>
    <p:spTree>
      <p:nvGrpSpPr>
        <p:cNvPr id="1" name=""/>
        <p:cNvGrpSpPr/>
        <p:nvPr/>
      </p:nvGrpSpPr>
      <p:grpSpPr>
        <a:xfrm>
          <a:off x="0" y="0"/>
          <a:ext cx="0" cy="0"/>
          <a:chOff x="0" y="0"/>
          <a:chExt cx="0" cy="0"/>
        </a:xfrm>
      </p:grpSpPr>
      <p:sp>
        <p:nvSpPr>
          <p:cNvPr id="10" name="Shape 14">
            <a:extLst>
              <a:ext uri="{FF2B5EF4-FFF2-40B4-BE49-F238E27FC236}">
                <a16:creationId xmlns:a16="http://schemas.microsoft.com/office/drawing/2014/main" id="{EDC1BF96-3723-4846-923B-81AC99AAF43B}"/>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1" i="0" u="none" baseline="0">
                <a:solidFill>
                  <a:schemeClr val="bg1"/>
                </a:solidFill>
                <a:latin typeface="Arial Black" panose="020B0604020202020204" pitchFamily="34" charset="0"/>
                <a:ea typeface="Beatrice" pitchFamily="2" charset="77"/>
                <a:cs typeface="Arial Black" panose="020B0604020202020204" pitchFamily="34" charset="0"/>
              </a:defRPr>
            </a:lvl1pPr>
          </a:lstStyle>
          <a:p>
            <a:pPr lvl="0"/>
            <a:r>
              <a:rPr lang="en-US" dirty="0"/>
              <a:t>TITLE TEXT</a:t>
            </a:r>
          </a:p>
        </p:txBody>
      </p:sp>
      <p:sp>
        <p:nvSpPr>
          <p:cNvPr id="4" name="Rectangle 3">
            <a:extLst>
              <a:ext uri="{FF2B5EF4-FFF2-40B4-BE49-F238E27FC236}">
                <a16:creationId xmlns:a16="http://schemas.microsoft.com/office/drawing/2014/main" id="{FBE243E1-3C19-3F7A-502B-AC621AAF5BAF}"/>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Picture 4">
            <a:extLst>
              <a:ext uri="{FF2B5EF4-FFF2-40B4-BE49-F238E27FC236}">
                <a16:creationId xmlns:a16="http://schemas.microsoft.com/office/drawing/2014/main" id="{2C97CA32-F5CF-C17C-DABE-BF4537609B09}"/>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159236994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Orange">
    <p:bg>
      <p:bgPr>
        <a:solidFill>
          <a:srgbClr val="FF6C37"/>
        </a:solidFill>
        <a:effectLst/>
      </p:bgPr>
    </p:bg>
    <p:spTree>
      <p:nvGrpSpPr>
        <p:cNvPr id="1" name=""/>
        <p:cNvGrpSpPr/>
        <p:nvPr/>
      </p:nvGrpSpPr>
      <p:grpSpPr>
        <a:xfrm>
          <a:off x="0" y="0"/>
          <a:ext cx="0" cy="0"/>
          <a:chOff x="0" y="0"/>
          <a:chExt cx="0" cy="0"/>
        </a:xfrm>
      </p:grpSpPr>
      <p:sp>
        <p:nvSpPr>
          <p:cNvPr id="10" name="Shape 14">
            <a:extLst>
              <a:ext uri="{FF2B5EF4-FFF2-40B4-BE49-F238E27FC236}">
                <a16:creationId xmlns:a16="http://schemas.microsoft.com/office/drawing/2014/main" id="{EDC1BF96-3723-4846-923B-81AC99AAF43B}"/>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1" i="0" u="none" baseline="0">
                <a:solidFill>
                  <a:schemeClr val="bg1"/>
                </a:solidFill>
                <a:latin typeface="Arial Black" panose="020B0604020202020204" pitchFamily="34" charset="0"/>
                <a:ea typeface="Beatrice" pitchFamily="2" charset="77"/>
                <a:cs typeface="Arial Black" panose="020B0604020202020204" pitchFamily="34" charset="0"/>
              </a:defRPr>
            </a:lvl1pPr>
          </a:lstStyle>
          <a:p>
            <a:pPr lvl="0"/>
            <a:r>
              <a:rPr lang="en-US" dirty="0"/>
              <a:t>TITLE TEXT</a:t>
            </a:r>
          </a:p>
        </p:txBody>
      </p:sp>
      <p:sp>
        <p:nvSpPr>
          <p:cNvPr id="3" name="Rectangle 2">
            <a:extLst>
              <a:ext uri="{FF2B5EF4-FFF2-40B4-BE49-F238E27FC236}">
                <a16:creationId xmlns:a16="http://schemas.microsoft.com/office/drawing/2014/main" id="{C5F932FB-9BCC-C1A2-DEBE-7EEFED7FB555}"/>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4" name="Picture 3">
            <a:extLst>
              <a:ext uri="{FF2B5EF4-FFF2-40B4-BE49-F238E27FC236}">
                <a16:creationId xmlns:a16="http://schemas.microsoft.com/office/drawing/2014/main" id="{457B2DBB-6FBA-4FA0-5CDF-3E57BADBE032}"/>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251067677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 Pink">
    <p:bg>
      <p:bgPr>
        <a:solidFill>
          <a:srgbClr val="F3A0BC"/>
        </a:solidFill>
        <a:effectLst/>
      </p:bgPr>
    </p:bg>
    <p:spTree>
      <p:nvGrpSpPr>
        <p:cNvPr id="1" name=""/>
        <p:cNvGrpSpPr/>
        <p:nvPr/>
      </p:nvGrpSpPr>
      <p:grpSpPr>
        <a:xfrm>
          <a:off x="0" y="0"/>
          <a:ext cx="0" cy="0"/>
          <a:chOff x="0" y="0"/>
          <a:chExt cx="0" cy="0"/>
        </a:xfrm>
      </p:grpSpPr>
      <p:sp>
        <p:nvSpPr>
          <p:cNvPr id="8" name="Shape 14">
            <a:extLst>
              <a:ext uri="{FF2B5EF4-FFF2-40B4-BE49-F238E27FC236}">
                <a16:creationId xmlns:a16="http://schemas.microsoft.com/office/drawing/2014/main" id="{FDC58B95-FEED-054A-9506-4DCEB6D208BA}"/>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1" i="0" u="none" baseline="0">
                <a:solidFill>
                  <a:schemeClr val="bg1"/>
                </a:solidFill>
                <a:latin typeface="Arial Black" panose="020B0604020202020204" pitchFamily="34" charset="0"/>
                <a:ea typeface="Beatrice" pitchFamily="2" charset="77"/>
                <a:cs typeface="Arial Black" panose="020B0604020202020204" pitchFamily="34" charset="0"/>
              </a:defRPr>
            </a:lvl1pPr>
          </a:lstStyle>
          <a:p>
            <a:pPr lvl="0"/>
            <a:r>
              <a:rPr lang="en-US" dirty="0"/>
              <a:t>TITLE TEXT</a:t>
            </a:r>
          </a:p>
        </p:txBody>
      </p:sp>
      <p:sp>
        <p:nvSpPr>
          <p:cNvPr id="3" name="Rectangle 2">
            <a:extLst>
              <a:ext uri="{FF2B5EF4-FFF2-40B4-BE49-F238E27FC236}">
                <a16:creationId xmlns:a16="http://schemas.microsoft.com/office/drawing/2014/main" id="{5A9337ED-DA64-FDDC-95FB-4AFE4D91DD9F}"/>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4" name="Picture 3">
            <a:extLst>
              <a:ext uri="{FF2B5EF4-FFF2-40B4-BE49-F238E27FC236}">
                <a16:creationId xmlns:a16="http://schemas.microsoft.com/office/drawing/2014/main" id="{A74C8C8F-83B3-2403-CA58-7986C67BC03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61338719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Black">
    <p:bg>
      <p:bgPr>
        <a:solidFill>
          <a:schemeClr val="bg1"/>
        </a:solidFill>
        <a:effectLst/>
      </p:bgPr>
    </p:bg>
    <p:spTree>
      <p:nvGrpSpPr>
        <p:cNvPr id="1" name=""/>
        <p:cNvGrpSpPr/>
        <p:nvPr/>
      </p:nvGrpSpPr>
      <p:grpSpPr>
        <a:xfrm>
          <a:off x="0" y="0"/>
          <a:ext cx="0" cy="0"/>
          <a:chOff x="0" y="0"/>
          <a:chExt cx="0" cy="0"/>
        </a:xfrm>
      </p:grpSpPr>
      <p:sp>
        <p:nvSpPr>
          <p:cNvPr id="4" name="Shape 14">
            <a:extLst>
              <a:ext uri="{FF2B5EF4-FFF2-40B4-BE49-F238E27FC236}">
                <a16:creationId xmlns:a16="http://schemas.microsoft.com/office/drawing/2014/main" id="{5F88249D-7209-FC44-B3CC-435742BC1815}"/>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0" i="0" u="none" baseline="0">
                <a:solidFill>
                  <a:schemeClr val="tx1"/>
                </a:solidFill>
                <a:latin typeface="Arial" panose="020B0604020202020204" pitchFamily="34" charset="0"/>
                <a:ea typeface="Beatrice" pitchFamily="2" charset="77"/>
                <a:cs typeface="Arial" panose="020B0604020202020204" pitchFamily="34" charset="0"/>
              </a:defRPr>
            </a:lvl1pPr>
          </a:lstStyle>
          <a:p>
            <a:pPr lvl="0"/>
            <a:r>
              <a:rPr lang="en-US" dirty="0"/>
              <a:t>Title text</a:t>
            </a:r>
          </a:p>
        </p:txBody>
      </p:sp>
      <p:pic>
        <p:nvPicPr>
          <p:cNvPr id="3" name="Picture 2">
            <a:extLst>
              <a:ext uri="{FF2B5EF4-FFF2-40B4-BE49-F238E27FC236}">
                <a16:creationId xmlns:a16="http://schemas.microsoft.com/office/drawing/2014/main" id="{908B30B9-814B-F4C9-7C20-366AFA797BE5}"/>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204143597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Blue">
    <p:bg>
      <p:bgPr>
        <a:solidFill>
          <a:srgbClr val="000F9F"/>
        </a:solidFill>
        <a:effectLst/>
      </p:bgPr>
    </p:bg>
    <p:spTree>
      <p:nvGrpSpPr>
        <p:cNvPr id="1" name=""/>
        <p:cNvGrpSpPr/>
        <p:nvPr/>
      </p:nvGrpSpPr>
      <p:grpSpPr>
        <a:xfrm>
          <a:off x="0" y="0"/>
          <a:ext cx="0" cy="0"/>
          <a:chOff x="0" y="0"/>
          <a:chExt cx="0" cy="0"/>
        </a:xfrm>
      </p:grpSpPr>
      <p:sp>
        <p:nvSpPr>
          <p:cNvPr id="4" name="Shape 14">
            <a:extLst>
              <a:ext uri="{FF2B5EF4-FFF2-40B4-BE49-F238E27FC236}">
                <a16:creationId xmlns:a16="http://schemas.microsoft.com/office/drawing/2014/main" id="{5F88249D-7209-FC44-B3CC-435742BC1815}"/>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0" i="0" u="none" baseline="0">
                <a:solidFill>
                  <a:schemeClr val="tx1"/>
                </a:solidFill>
                <a:latin typeface="Arial" panose="020B0604020202020204" pitchFamily="34" charset="0"/>
                <a:ea typeface="Beatrice" pitchFamily="2" charset="77"/>
                <a:cs typeface="Arial" panose="020B0604020202020204" pitchFamily="34" charset="0"/>
              </a:defRPr>
            </a:lvl1pPr>
          </a:lstStyle>
          <a:p>
            <a:pPr lvl="0"/>
            <a:r>
              <a:rPr lang="en-US" dirty="0"/>
              <a:t>Title text</a:t>
            </a:r>
          </a:p>
        </p:txBody>
      </p:sp>
      <p:sp>
        <p:nvSpPr>
          <p:cNvPr id="3" name="Rectangle 2">
            <a:extLst>
              <a:ext uri="{FF2B5EF4-FFF2-40B4-BE49-F238E27FC236}">
                <a16:creationId xmlns:a16="http://schemas.microsoft.com/office/drawing/2014/main" id="{1BFB302B-8E67-C76D-BD39-A3D9E5373940}"/>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Picture 4">
            <a:extLst>
              <a:ext uri="{FF2B5EF4-FFF2-40B4-BE49-F238E27FC236}">
                <a16:creationId xmlns:a16="http://schemas.microsoft.com/office/drawing/2014/main" id="{A37AD758-DA22-63EB-9240-4F6543F57642}"/>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116801677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Yellow">
    <p:bg>
      <p:bgPr>
        <a:solidFill>
          <a:srgbClr val="FED924"/>
        </a:solidFill>
        <a:effectLst/>
      </p:bgPr>
    </p:bg>
    <p:spTree>
      <p:nvGrpSpPr>
        <p:cNvPr id="1" name=""/>
        <p:cNvGrpSpPr/>
        <p:nvPr/>
      </p:nvGrpSpPr>
      <p:grpSpPr>
        <a:xfrm>
          <a:off x="0" y="0"/>
          <a:ext cx="0" cy="0"/>
          <a:chOff x="0" y="0"/>
          <a:chExt cx="0" cy="0"/>
        </a:xfrm>
      </p:grpSpPr>
      <p:sp>
        <p:nvSpPr>
          <p:cNvPr id="10" name="Shape 14">
            <a:extLst>
              <a:ext uri="{FF2B5EF4-FFF2-40B4-BE49-F238E27FC236}">
                <a16:creationId xmlns:a16="http://schemas.microsoft.com/office/drawing/2014/main" id="{EDC1BF96-3723-4846-923B-81AC99AAF43B}"/>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0" i="0" u="none" baseline="0">
                <a:solidFill>
                  <a:schemeClr val="bg1"/>
                </a:solidFill>
                <a:latin typeface="Arial" panose="020B0604020202020204" pitchFamily="34" charset="0"/>
                <a:ea typeface="Beatrice" pitchFamily="2" charset="77"/>
                <a:cs typeface="Arial" panose="020B0604020202020204" pitchFamily="34" charset="0"/>
              </a:defRPr>
            </a:lvl1pPr>
          </a:lstStyle>
          <a:p>
            <a:pPr lvl="0"/>
            <a:r>
              <a:rPr lang="en-US" dirty="0"/>
              <a:t>Title text</a:t>
            </a:r>
          </a:p>
        </p:txBody>
      </p:sp>
      <p:sp>
        <p:nvSpPr>
          <p:cNvPr id="3" name="Rectangle 2">
            <a:extLst>
              <a:ext uri="{FF2B5EF4-FFF2-40B4-BE49-F238E27FC236}">
                <a16:creationId xmlns:a16="http://schemas.microsoft.com/office/drawing/2014/main" id="{015E3905-0881-3D43-7F3C-2D2172395CFE}"/>
              </a:ext>
            </a:extLst>
          </p:cNvPr>
          <p:cNvSpPr>
            <a:spLocks noGrp="1" noRot="1" noMove="1" noResize="1" noEditPoints="1" noAdjustHandles="1" noChangeArrowheads="1" noChangeShapeType="1"/>
          </p:cNvSpPr>
          <p:nvPr userDrawn="1"/>
        </p:nvSpPr>
        <p:spPr>
          <a:xfrm>
            <a:off x="0" y="6185647"/>
            <a:ext cx="12192000" cy="67235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4" name="Picture 3">
            <a:extLst>
              <a:ext uri="{FF2B5EF4-FFF2-40B4-BE49-F238E27FC236}">
                <a16:creationId xmlns:a16="http://schemas.microsoft.com/office/drawing/2014/main" id="{DE46773A-A38D-30C2-A4D9-984FD61FA0FE}"/>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4756800" y="6434967"/>
            <a:ext cx="2678400" cy="172871"/>
          </a:xfrm>
          <a:prstGeom prst="rect">
            <a:avLst/>
          </a:prstGeom>
        </p:spPr>
      </p:pic>
    </p:spTree>
    <p:extLst>
      <p:ext uri="{BB962C8B-B14F-4D97-AF65-F5344CB8AC3E}">
        <p14:creationId xmlns:p14="http://schemas.microsoft.com/office/powerpoint/2010/main" val="314611837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4399613" y="1296649"/>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400" b="1" i="0" u="none" strike="noStrike" cap="none" spc="0" normalizeH="0" baseline="0" dirty="0">
              <a:ln>
                <a:noFill/>
              </a:ln>
              <a:solidFill>
                <a:srgbClr val="FFFFFF"/>
              </a:solidFill>
              <a:effectLst/>
              <a:uFillTx/>
              <a:latin typeface="Arial"/>
              <a:ea typeface="Arial"/>
              <a:cs typeface="Arial"/>
              <a:sym typeface="Arial"/>
            </a:endParaRPr>
          </a:p>
        </p:txBody>
      </p:sp>
    </p:spTree>
  </p:cSld>
  <p:clrMap bg1="dk1" tx1="lt1" bg2="dk2" tx2="lt2" accent1="accent1" accent2="accent2" accent3="accent3" accent4="accent4" accent5="accent5" accent6="accent6" hlink="hlink" folHlink="folHlink"/>
  <p:sldLayoutIdLst>
    <p:sldLayoutId id="2147483687" r:id="rId1"/>
    <p:sldLayoutId id="2147483662" r:id="rId2"/>
    <p:sldLayoutId id="2147483680" r:id="rId3"/>
    <p:sldLayoutId id="2147483670" r:id="rId4"/>
    <p:sldLayoutId id="2147483692" r:id="rId5"/>
    <p:sldLayoutId id="2147483669" r:id="rId6"/>
    <p:sldLayoutId id="2147483688" r:id="rId7"/>
    <p:sldLayoutId id="2147483689" r:id="rId8"/>
    <p:sldLayoutId id="2147483690" r:id="rId9"/>
    <p:sldLayoutId id="2147483693" r:id="rId10"/>
    <p:sldLayoutId id="2147483691" r:id="rId11"/>
    <p:sldLayoutId id="2147483664" r:id="rId12"/>
    <p:sldLayoutId id="2147483668" r:id="rId13"/>
    <p:sldLayoutId id="2147483667" r:id="rId14"/>
    <p:sldLayoutId id="2147483665" r:id="rId15"/>
    <p:sldLayoutId id="2147483684" r:id="rId16"/>
    <p:sldLayoutId id="2147483685" r:id="rId17"/>
    <p:sldLayoutId id="2147483686" r:id="rId18"/>
    <p:sldLayoutId id="2147483663" r:id="rId19"/>
    <p:sldLayoutId id="2147483658" r:id="rId20"/>
    <p:sldLayoutId id="2147483681" r:id="rId21"/>
    <p:sldLayoutId id="2147483682" r:id="rId22"/>
    <p:sldLayoutId id="2147483683" r:id="rId23"/>
    <p:sldLayoutId id="2147483666" r:id="rId24"/>
  </p:sldLayoutIdLst>
  <p:transition spd="med"/>
  <p:txStyles>
    <p:titleStyle>
      <a:lvl1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233680"/>
          </a:solidFill>
          <a:uFillTx/>
          <a:latin typeface="foco light" charset="0"/>
          <a:ea typeface="Arial"/>
          <a:cs typeface="Arial"/>
          <a:sym typeface="Arial"/>
        </a:defRPr>
      </a:lvl1pPr>
      <a:lvl2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2pPr>
      <a:lvl3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3pPr>
      <a:lvl4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4pPr>
      <a:lvl5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5pPr>
      <a:lvl6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6pPr>
      <a:lvl7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7pPr>
      <a:lvl8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8pPr>
      <a:lvl9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9pPr>
    </p:titleStyle>
    <p:bodyStyle>
      <a:lvl1pPr marL="228600" marR="0" indent="-228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1pPr>
      <a:lvl2pPr marL="723900" marR="0" indent="-2667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1234438" marR="0" indent="-320038"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727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21844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26416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6pPr>
      <a:lvl7pPr marL="30988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7pPr>
      <a:lvl8pPr marL="35560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8pPr>
      <a:lvl9pPr marL="4013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image" Target="../media/image5.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6.jpeg"/><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5.jpeg"/><Relationship Id="rId5" Type="http://schemas.openxmlformats.org/officeDocument/2006/relationships/image" Target="../media/image11.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5.jpeg"/><Relationship Id="rId18" Type="http://schemas.openxmlformats.org/officeDocument/2006/relationships/image" Target="../media/image34.jpeg"/><Relationship Id="rId3" Type="http://schemas.openxmlformats.org/officeDocument/2006/relationships/image" Target="../media/image26.jpeg"/><Relationship Id="rId7" Type="http://schemas.openxmlformats.org/officeDocument/2006/relationships/image" Target="../media/image9.jpeg"/><Relationship Id="rId12" Type="http://schemas.openxmlformats.org/officeDocument/2006/relationships/image" Target="../media/image11.jpeg"/><Relationship Id="rId17" Type="http://schemas.openxmlformats.org/officeDocument/2006/relationships/image" Target="../media/image33.jpeg"/><Relationship Id="rId2" Type="http://schemas.openxmlformats.org/officeDocument/2006/relationships/image" Target="../media/image25.jpg"/><Relationship Id="rId16" Type="http://schemas.openxmlformats.org/officeDocument/2006/relationships/image" Target="../media/image32.jpeg"/><Relationship Id="rId1" Type="http://schemas.openxmlformats.org/officeDocument/2006/relationships/slideLayout" Target="../slideLayouts/slideLayout14.xml"/><Relationship Id="rId6" Type="http://schemas.openxmlformats.org/officeDocument/2006/relationships/image" Target="../media/image28.jpeg"/><Relationship Id="rId11" Type="http://schemas.openxmlformats.org/officeDocument/2006/relationships/image" Target="../media/image15.jpeg"/><Relationship Id="rId5" Type="http://schemas.openxmlformats.org/officeDocument/2006/relationships/image" Target="../media/image27.jpeg"/><Relationship Id="rId15" Type="http://schemas.openxmlformats.org/officeDocument/2006/relationships/image" Target="../media/image16.jpeg"/><Relationship Id="rId10" Type="http://schemas.openxmlformats.org/officeDocument/2006/relationships/image" Target="../media/image31.jpeg"/><Relationship Id="rId19" Type="http://schemas.openxmlformats.org/officeDocument/2006/relationships/image" Target="../media/image35.png"/><Relationship Id="rId4" Type="http://schemas.openxmlformats.org/officeDocument/2006/relationships/image" Target="../media/image21.jpeg"/><Relationship Id="rId9" Type="http://schemas.openxmlformats.org/officeDocument/2006/relationships/image" Target="../media/image30.jpeg"/><Relationship Id="rId1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40.png"/><Relationship Id="rId3" Type="http://schemas.openxmlformats.org/officeDocument/2006/relationships/image" Target="../media/image3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1.jpeg"/><Relationship Id="rId10" Type="http://schemas.openxmlformats.org/officeDocument/2006/relationships/image" Target="../media/image11.jpeg"/><Relationship Id="rId4" Type="http://schemas.openxmlformats.org/officeDocument/2006/relationships/image" Target="../media/image26.jpeg"/><Relationship Id="rId9"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aub.ac.uk/legal-and-governance/legal#tab-416707-finance-and-taxation" TargetMode="Externa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3E01F7-08F5-895C-AA2E-72EBBDC51268}"/>
              </a:ext>
            </a:extLst>
          </p:cNvPr>
          <p:cNvSpPr>
            <a:spLocks noGrp="1"/>
          </p:cNvSpPr>
          <p:nvPr>
            <p:ph type="body" sz="half" idx="13"/>
          </p:nvPr>
        </p:nvSpPr>
        <p:spPr>
          <a:xfrm>
            <a:off x="474481" y="483297"/>
            <a:ext cx="9377362" cy="5003800"/>
          </a:xfrm>
        </p:spPr>
        <p:txBody>
          <a:bodyPr anchor="t">
            <a:normAutofit/>
          </a:bodyPr>
          <a:lstStyle/>
          <a:p>
            <a:pPr>
              <a:spcAft>
                <a:spcPts val="600"/>
              </a:spcAft>
            </a:pPr>
            <a:r>
              <a:rPr lang="en-US" sz="7400" dirty="0"/>
              <a:t>Environment and Sustainability Annual Report 2024/25</a:t>
            </a:r>
          </a:p>
        </p:txBody>
      </p:sp>
    </p:spTree>
    <p:extLst>
      <p:ext uri="{BB962C8B-B14F-4D97-AF65-F5344CB8AC3E}">
        <p14:creationId xmlns:p14="http://schemas.microsoft.com/office/powerpoint/2010/main" val="247367303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957AAB-AEE5-9E4E-91F3-7CDDEB191289}"/>
              </a:ext>
            </a:extLst>
          </p:cNvPr>
          <p:cNvSpPr>
            <a:spLocks noGrp="1"/>
          </p:cNvSpPr>
          <p:nvPr>
            <p:ph type="title"/>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dirty="0"/>
              <a:t>Energy and Water</a:t>
            </a:r>
            <a:endParaRPr lang="en-US" u="none" dirty="0"/>
          </a:p>
        </p:txBody>
      </p:sp>
      <p:sp>
        <p:nvSpPr>
          <p:cNvPr id="8" name="Content Placeholder 7">
            <a:extLst>
              <a:ext uri="{FF2B5EF4-FFF2-40B4-BE49-F238E27FC236}">
                <a16:creationId xmlns:a16="http://schemas.microsoft.com/office/drawing/2014/main" id="{C4F50556-D61E-704C-A55B-4FFD4A58D985}"/>
              </a:ext>
            </a:extLst>
          </p:cNvPr>
          <p:cNvSpPr>
            <a:spLocks noGrp="1"/>
          </p:cNvSpPr>
          <p:nvPr>
            <p:ph idx="11"/>
          </p:nvPr>
        </p:nvSpPr>
        <p:spPr>
          <a:xfrm>
            <a:off x="5244662" y="1367614"/>
            <a:ext cx="6209760" cy="4346171"/>
          </a:xfrm>
        </p:spPr>
        <p:txBody>
          <a:bodyPr>
            <a:normAutofit/>
          </a:bodyPr>
          <a:lstStyle/>
          <a:p>
            <a:pPr marL="342900" marR="0" indent="-342900" algn="l" defTabSz="914400" rtl="0" eaLnBrk="1" latinLnBrk="0" hangingPunct="1">
              <a:lnSpc>
                <a:spcPct val="90000"/>
              </a:lnSpc>
              <a:spcBef>
                <a:spcPts val="1000"/>
              </a:spcBef>
              <a:spcAft>
                <a:spcPts val="0"/>
              </a:spcAft>
              <a:buClrTx/>
              <a:buSzPct val="100000"/>
              <a:buFont typeface="Arial" panose="020B0604020202020204" pitchFamily="34" charset="0"/>
              <a:buChar char="•"/>
              <a:tabLst/>
            </a:pPr>
            <a:r>
              <a:rPr lang="en-US" dirty="0"/>
              <a:t>PV infrastructure has not changed so produces similar energy.</a:t>
            </a:r>
          </a:p>
          <a:p>
            <a:pPr marL="342900" marR="0" indent="-342900" algn="l" defTabSz="914400" rtl="0" eaLnBrk="1" latinLnBrk="0" hangingPunct="1">
              <a:lnSpc>
                <a:spcPct val="90000"/>
              </a:lnSpc>
              <a:spcBef>
                <a:spcPts val="1000"/>
              </a:spcBef>
              <a:spcAft>
                <a:spcPts val="0"/>
              </a:spcAft>
              <a:buClrTx/>
              <a:buSzPct val="100000"/>
              <a:buFont typeface="Arial" panose="020B0604020202020204" pitchFamily="34" charset="0"/>
              <a:buChar char="•"/>
              <a:tabLst/>
            </a:pPr>
            <a:r>
              <a:rPr lang="en-US" dirty="0"/>
              <a:t>AUB purchases REGO electricity, which is (Market-Based) zero emissions. Electricity use has increased raising emissions by 10.691tCO2e. This reflects the part use in the year of the ASHP technology.</a:t>
            </a:r>
          </a:p>
          <a:p>
            <a:pPr marL="342900" marR="0" indent="-342900" algn="l" defTabSz="914400" rtl="0" eaLnBrk="1" latinLnBrk="0" hangingPunct="1">
              <a:lnSpc>
                <a:spcPct val="90000"/>
              </a:lnSpc>
              <a:spcBef>
                <a:spcPts val="1000"/>
              </a:spcBef>
              <a:spcAft>
                <a:spcPts val="0"/>
              </a:spcAft>
              <a:buClrTx/>
              <a:buSzPct val="100000"/>
              <a:buFont typeface="Arial" panose="020B0604020202020204" pitchFamily="34" charset="0"/>
              <a:buChar char="•"/>
              <a:tabLst/>
            </a:pPr>
            <a:r>
              <a:rPr lang="en-US" dirty="0"/>
              <a:t>Gas emissions have significantly decreased by 77.876tCO2e. This is likely due to the ASHP although multi-year data will be needed to confirm this.</a:t>
            </a:r>
          </a:p>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rPr>
              <a:t>Water use has decreased reducing emissions by 1.783tCO2e although caution is still needed due to estimations in use.</a:t>
            </a:r>
          </a:p>
          <a:p>
            <a:pPr marL="342900" marR="0" indent="-342900" algn="l" defTabSz="914400" rtl="0" eaLnBrk="1" latinLnBrk="0" hangingPunct="1">
              <a:lnSpc>
                <a:spcPct val="90000"/>
              </a:lnSpc>
              <a:spcBef>
                <a:spcPts val="1000"/>
              </a:spcBef>
              <a:spcAft>
                <a:spcPts val="0"/>
              </a:spcAft>
              <a:buClrTx/>
              <a:buSzPct val="100000"/>
              <a:buFont typeface="Arial" panose="020B0604020202020204" pitchFamily="34" charset="0"/>
              <a:buChar char="•"/>
              <a:tabLst/>
            </a:pPr>
            <a:endParaRPr lang="en-US" dirty="0"/>
          </a:p>
        </p:txBody>
      </p:sp>
      <p:pic>
        <p:nvPicPr>
          <p:cNvPr id="3" name="Picture 2" descr="A blue sign with a white and black text&#10;&#10;Description automatically generated">
            <a:extLst>
              <a:ext uri="{FF2B5EF4-FFF2-40B4-BE49-F238E27FC236}">
                <a16:creationId xmlns:a16="http://schemas.microsoft.com/office/drawing/2014/main" id="{4BBE3323-B620-9415-5F77-F5D29B3383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2184" y="468641"/>
            <a:ext cx="539496" cy="539496"/>
          </a:xfrm>
          <a:prstGeom prst="rect">
            <a:avLst/>
          </a:prstGeom>
        </p:spPr>
      </p:pic>
      <p:pic>
        <p:nvPicPr>
          <p:cNvPr id="7" name="Picture 6" descr="A yellow sign with a light and text&#10;&#10;Description automatically generated">
            <a:extLst>
              <a:ext uri="{FF2B5EF4-FFF2-40B4-BE49-F238E27FC236}">
                <a16:creationId xmlns:a16="http://schemas.microsoft.com/office/drawing/2014/main" id="{AE6B31EA-5F5C-5D5A-78EF-443CB89CC2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1680" y="468641"/>
            <a:ext cx="539496" cy="539496"/>
          </a:xfrm>
          <a:prstGeom prst="rect">
            <a:avLst/>
          </a:prstGeom>
        </p:spPr>
      </p:pic>
      <p:pic>
        <p:nvPicPr>
          <p:cNvPr id="10" name="Picture 9" descr="A yellow rectangular sign with white text&#10;&#10;Description automatically generated">
            <a:extLst>
              <a:ext uri="{FF2B5EF4-FFF2-40B4-BE49-F238E27FC236}">
                <a16:creationId xmlns:a16="http://schemas.microsoft.com/office/drawing/2014/main" id="{F911EF11-2A50-065F-28AB-8A5FD5894E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1176" y="465969"/>
            <a:ext cx="539496" cy="539496"/>
          </a:xfrm>
          <a:prstGeom prst="rect">
            <a:avLst/>
          </a:prstGeom>
        </p:spPr>
      </p:pic>
      <p:pic>
        <p:nvPicPr>
          <p:cNvPr id="13" name="Picture 12" descr="A green and white logo with a globe and text&#10;&#10;Description automatically generated">
            <a:extLst>
              <a:ext uri="{FF2B5EF4-FFF2-40B4-BE49-F238E27FC236}">
                <a16:creationId xmlns:a16="http://schemas.microsoft.com/office/drawing/2014/main" id="{14E99778-37FF-218C-C278-9E639569DD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0384" y="465969"/>
            <a:ext cx="539496" cy="539496"/>
          </a:xfrm>
          <a:prstGeom prst="rect">
            <a:avLst/>
          </a:prstGeom>
        </p:spPr>
      </p:pic>
      <p:pic>
        <p:nvPicPr>
          <p:cNvPr id="15" name="Picture 14" descr="A blue sign with white text and a fish and waves&#10;&#10;Description automatically generated">
            <a:extLst>
              <a:ext uri="{FF2B5EF4-FFF2-40B4-BE49-F238E27FC236}">
                <a16:creationId xmlns:a16="http://schemas.microsoft.com/office/drawing/2014/main" id="{45342A6B-3F27-5E3E-7532-BF49DFE784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9592" y="465969"/>
            <a:ext cx="539496" cy="539496"/>
          </a:xfrm>
          <a:prstGeom prst="rect">
            <a:avLst/>
          </a:prstGeom>
        </p:spPr>
      </p:pic>
      <p:pic>
        <p:nvPicPr>
          <p:cNvPr id="2" name="Picture 1">
            <a:extLst>
              <a:ext uri="{FF2B5EF4-FFF2-40B4-BE49-F238E27FC236}">
                <a16:creationId xmlns:a16="http://schemas.microsoft.com/office/drawing/2014/main" id="{B8C94E1D-BA88-4C74-A6F2-880957483E80}"/>
              </a:ext>
            </a:extLst>
          </p:cNvPr>
          <p:cNvPicPr>
            <a:picLocks noChangeAspect="1"/>
          </p:cNvPicPr>
          <p:nvPr/>
        </p:nvPicPr>
        <p:blipFill>
          <a:blip r:embed="rId7"/>
          <a:stretch>
            <a:fillRect/>
          </a:stretch>
        </p:blipFill>
        <p:spPr>
          <a:xfrm>
            <a:off x="737577" y="1129003"/>
            <a:ext cx="4244325" cy="2271431"/>
          </a:xfrm>
          <a:prstGeom prst="rect">
            <a:avLst/>
          </a:prstGeom>
        </p:spPr>
      </p:pic>
      <p:pic>
        <p:nvPicPr>
          <p:cNvPr id="4" name="Picture 3">
            <a:extLst>
              <a:ext uri="{FF2B5EF4-FFF2-40B4-BE49-F238E27FC236}">
                <a16:creationId xmlns:a16="http://schemas.microsoft.com/office/drawing/2014/main" id="{6AD35DAD-D495-0E02-2B06-0F09DCB691B0}"/>
              </a:ext>
            </a:extLst>
          </p:cNvPr>
          <p:cNvPicPr>
            <a:picLocks noChangeAspect="1"/>
          </p:cNvPicPr>
          <p:nvPr/>
        </p:nvPicPr>
        <p:blipFill>
          <a:blip r:embed="rId8"/>
          <a:stretch>
            <a:fillRect/>
          </a:stretch>
        </p:blipFill>
        <p:spPr>
          <a:xfrm>
            <a:off x="739032" y="3633729"/>
            <a:ext cx="4242870" cy="2394970"/>
          </a:xfrm>
          <a:prstGeom prst="rect">
            <a:avLst/>
          </a:prstGeom>
        </p:spPr>
      </p:pic>
    </p:spTree>
    <p:extLst>
      <p:ext uri="{BB962C8B-B14F-4D97-AF65-F5344CB8AC3E}">
        <p14:creationId xmlns:p14="http://schemas.microsoft.com/office/powerpoint/2010/main" val="120600106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957AAB-AEE5-9E4E-91F3-7CDDEB191289}"/>
              </a:ext>
            </a:extLst>
          </p:cNvPr>
          <p:cNvSpPr>
            <a:spLocks noGrp="1"/>
          </p:cNvSpPr>
          <p:nvPr>
            <p:ph type="title"/>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u="none" dirty="0"/>
              <a:t>Sustainable Resource Management</a:t>
            </a:r>
          </a:p>
        </p:txBody>
      </p:sp>
      <p:sp>
        <p:nvSpPr>
          <p:cNvPr id="8" name="Content Placeholder 7">
            <a:extLst>
              <a:ext uri="{FF2B5EF4-FFF2-40B4-BE49-F238E27FC236}">
                <a16:creationId xmlns:a16="http://schemas.microsoft.com/office/drawing/2014/main" id="{C4F50556-D61E-704C-A55B-4FFD4A58D985}"/>
              </a:ext>
            </a:extLst>
          </p:cNvPr>
          <p:cNvSpPr>
            <a:spLocks noGrp="1"/>
          </p:cNvSpPr>
          <p:nvPr>
            <p:ph idx="11"/>
          </p:nvPr>
        </p:nvSpPr>
        <p:spPr>
          <a:xfrm>
            <a:off x="5244662" y="1367614"/>
            <a:ext cx="6209760" cy="4346171"/>
          </a:xfrm>
        </p:spPr>
        <p:txBody>
          <a:bodyPr>
            <a:normAutofit/>
          </a:bodyPr>
          <a:lstStyle/>
          <a:p>
            <a:pPr marL="285750" indent="-285750" rtl="0">
              <a:buFont typeface="Arial" panose="020B0604020202020204" pitchFamily="34" charset="0"/>
              <a:buChar char="•"/>
            </a:pPr>
            <a:r>
              <a:rPr lang="en-GB" sz="1800" dirty="0"/>
              <a:t>Our overall waste (t) has decreased in 2024/25 compared with previous year by 18.962 tonnes.</a:t>
            </a:r>
          </a:p>
          <a:p>
            <a:pPr marL="285750" indent="-285750" rtl="0">
              <a:buFont typeface="Arial" panose="020B0604020202020204" pitchFamily="34" charset="0"/>
              <a:buChar char="•"/>
            </a:pPr>
            <a:r>
              <a:rPr lang="en-GB" sz="1800" dirty="0"/>
              <a:t>Our recycling rate has dropped to 46%. This is the lowest it has been since and including the baseline year and demonstrates a year on year drop since 2021/22. This does not include halls accommodation. AUB would like to see recycling rate increase but likely correlates to the overall reduction in waste – suggesting reuse.</a:t>
            </a:r>
          </a:p>
          <a:p>
            <a:pPr marL="285750" indent="-285750" rtl="0">
              <a:buFont typeface="Arial" panose="020B0604020202020204" pitchFamily="34" charset="0"/>
              <a:buChar char="•"/>
            </a:pPr>
            <a:r>
              <a:rPr lang="en-GB" sz="1800" dirty="0"/>
              <a:t>Accommodation recycling rate is 23%, which is regular figure for accommodation. </a:t>
            </a:r>
            <a:endParaRPr lang="en-US" dirty="0"/>
          </a:p>
        </p:txBody>
      </p:sp>
      <p:pic>
        <p:nvPicPr>
          <p:cNvPr id="7" name="Picture 6" descr="A logo of a city&#10;&#10;Description automatically generated">
            <a:extLst>
              <a:ext uri="{FF2B5EF4-FFF2-40B4-BE49-F238E27FC236}">
                <a16:creationId xmlns:a16="http://schemas.microsoft.com/office/drawing/2014/main" id="{7C181A70-4DCB-9EFD-BAA0-0BC4CDF6A3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9794" y="402863"/>
            <a:ext cx="539496" cy="539496"/>
          </a:xfrm>
          <a:prstGeom prst="rect">
            <a:avLst/>
          </a:prstGeom>
        </p:spPr>
      </p:pic>
      <p:pic>
        <p:nvPicPr>
          <p:cNvPr id="10" name="Picture 9" descr="A yellow rectangular sign with white text&#10;&#10;Description automatically generated">
            <a:extLst>
              <a:ext uri="{FF2B5EF4-FFF2-40B4-BE49-F238E27FC236}">
                <a16:creationId xmlns:a16="http://schemas.microsoft.com/office/drawing/2014/main" id="{034D845C-AA17-917C-114D-AA506D5C58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9290" y="402863"/>
            <a:ext cx="539496" cy="539496"/>
          </a:xfrm>
          <a:prstGeom prst="rect">
            <a:avLst/>
          </a:prstGeom>
        </p:spPr>
      </p:pic>
      <p:pic>
        <p:nvPicPr>
          <p:cNvPr id="12" name="Picture 11" descr="A blue sign with white text and a fish and waves&#10;&#10;Description automatically generated">
            <a:extLst>
              <a:ext uri="{FF2B5EF4-FFF2-40B4-BE49-F238E27FC236}">
                <a16:creationId xmlns:a16="http://schemas.microsoft.com/office/drawing/2014/main" id="{E964854A-1620-EFE6-5260-0DBB3B3FE7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8786" y="402863"/>
            <a:ext cx="539496" cy="539496"/>
          </a:xfrm>
          <a:prstGeom prst="rect">
            <a:avLst/>
          </a:prstGeom>
        </p:spPr>
      </p:pic>
      <p:pic>
        <p:nvPicPr>
          <p:cNvPr id="14" name="Picture 13" descr="A green sign with white text and a tree and birds&#10;&#10;Description automatically generated">
            <a:extLst>
              <a:ext uri="{FF2B5EF4-FFF2-40B4-BE49-F238E27FC236}">
                <a16:creationId xmlns:a16="http://schemas.microsoft.com/office/drawing/2014/main" id="{1E163CC6-D411-FE5E-7A95-5AC0A7B626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8282" y="402863"/>
            <a:ext cx="539496" cy="539496"/>
          </a:xfrm>
          <a:prstGeom prst="rect">
            <a:avLst/>
          </a:prstGeom>
        </p:spPr>
      </p:pic>
      <p:pic>
        <p:nvPicPr>
          <p:cNvPr id="5" name="Picture 4">
            <a:extLst>
              <a:ext uri="{FF2B5EF4-FFF2-40B4-BE49-F238E27FC236}">
                <a16:creationId xmlns:a16="http://schemas.microsoft.com/office/drawing/2014/main" id="{4EA68FD3-1647-441F-5AC2-06766021E0A6}"/>
              </a:ext>
            </a:extLst>
          </p:cNvPr>
          <p:cNvPicPr>
            <a:picLocks noChangeAspect="1"/>
          </p:cNvPicPr>
          <p:nvPr/>
        </p:nvPicPr>
        <p:blipFill>
          <a:blip r:embed="rId7"/>
          <a:stretch>
            <a:fillRect/>
          </a:stretch>
        </p:blipFill>
        <p:spPr>
          <a:xfrm>
            <a:off x="563180" y="942360"/>
            <a:ext cx="4572396" cy="2622644"/>
          </a:xfrm>
          <a:prstGeom prst="rect">
            <a:avLst/>
          </a:prstGeom>
        </p:spPr>
      </p:pic>
      <p:pic>
        <p:nvPicPr>
          <p:cNvPr id="9" name="Picture 8">
            <a:extLst>
              <a:ext uri="{FF2B5EF4-FFF2-40B4-BE49-F238E27FC236}">
                <a16:creationId xmlns:a16="http://schemas.microsoft.com/office/drawing/2014/main" id="{6290BC5E-127A-8D0F-A8F9-B8314EB58296}"/>
              </a:ext>
            </a:extLst>
          </p:cNvPr>
          <p:cNvPicPr>
            <a:picLocks noChangeAspect="1"/>
          </p:cNvPicPr>
          <p:nvPr/>
        </p:nvPicPr>
        <p:blipFill>
          <a:blip r:embed="rId8"/>
          <a:stretch>
            <a:fillRect/>
          </a:stretch>
        </p:blipFill>
        <p:spPr>
          <a:xfrm>
            <a:off x="563181" y="3724035"/>
            <a:ext cx="4572396" cy="2235331"/>
          </a:xfrm>
          <a:prstGeom prst="rect">
            <a:avLst/>
          </a:prstGeom>
        </p:spPr>
      </p:pic>
      <p:pic>
        <p:nvPicPr>
          <p:cNvPr id="11" name="Picture 10">
            <a:extLst>
              <a:ext uri="{FF2B5EF4-FFF2-40B4-BE49-F238E27FC236}">
                <a16:creationId xmlns:a16="http://schemas.microsoft.com/office/drawing/2014/main" id="{EF8B78BA-B8E5-7133-CC02-833698E5CBB3}"/>
              </a:ext>
            </a:extLst>
          </p:cNvPr>
          <p:cNvPicPr>
            <a:picLocks noChangeAspect="1"/>
          </p:cNvPicPr>
          <p:nvPr/>
        </p:nvPicPr>
        <p:blipFill>
          <a:blip r:embed="rId9"/>
          <a:stretch>
            <a:fillRect/>
          </a:stretch>
        </p:blipFill>
        <p:spPr>
          <a:xfrm>
            <a:off x="5589882" y="4459955"/>
            <a:ext cx="6051131" cy="1499411"/>
          </a:xfrm>
          <a:prstGeom prst="rect">
            <a:avLst/>
          </a:prstGeom>
        </p:spPr>
      </p:pic>
    </p:spTree>
    <p:extLst>
      <p:ext uri="{BB962C8B-B14F-4D97-AF65-F5344CB8AC3E}">
        <p14:creationId xmlns:p14="http://schemas.microsoft.com/office/powerpoint/2010/main" val="314251185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957AAB-AEE5-9E4E-91F3-7CDDEB191289}"/>
              </a:ext>
            </a:extLst>
          </p:cNvPr>
          <p:cNvSpPr>
            <a:spLocks noGrp="1"/>
          </p:cNvSpPr>
          <p:nvPr>
            <p:ph type="title"/>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u="none" dirty="0"/>
              <a:t>Travel</a:t>
            </a:r>
          </a:p>
        </p:txBody>
      </p:sp>
      <p:sp>
        <p:nvSpPr>
          <p:cNvPr id="8" name="Content Placeholder 7">
            <a:extLst>
              <a:ext uri="{FF2B5EF4-FFF2-40B4-BE49-F238E27FC236}">
                <a16:creationId xmlns:a16="http://schemas.microsoft.com/office/drawing/2014/main" id="{C4F50556-D61E-704C-A55B-4FFD4A58D985}"/>
              </a:ext>
            </a:extLst>
          </p:cNvPr>
          <p:cNvSpPr>
            <a:spLocks noGrp="1"/>
          </p:cNvSpPr>
          <p:nvPr>
            <p:ph idx="11"/>
          </p:nvPr>
        </p:nvSpPr>
        <p:spPr>
          <a:xfrm>
            <a:off x="5244662" y="1367614"/>
            <a:ext cx="6209760" cy="4346171"/>
          </a:xfrm>
        </p:spPr>
        <p:txBody>
          <a:bodyPr>
            <a:normAutofit/>
          </a:bodyPr>
          <a:lstStyle/>
          <a:p>
            <a:pPr marL="285750" indent="-285750" rtl="0">
              <a:buFont typeface="Arial" panose="020B0604020202020204" pitchFamily="34" charset="0"/>
              <a:buChar char="•"/>
            </a:pPr>
            <a:r>
              <a:rPr lang="en-GB" sz="1800" dirty="0"/>
              <a:t>New Travel Plan was created in 2023/24 </a:t>
            </a:r>
          </a:p>
          <a:p>
            <a:pPr marL="285750" indent="-285750" rtl="0">
              <a:buFont typeface="Arial" panose="020B0604020202020204" pitchFamily="34" charset="0"/>
              <a:buChar char="•"/>
            </a:pPr>
            <a:r>
              <a:rPr lang="en-GB" sz="1800" dirty="0">
                <a:solidFill>
                  <a:srgbClr val="1D1D1B"/>
                </a:solidFill>
                <a:effectLst/>
                <a:latin typeface="Arial" panose="020B0604020202020204" pitchFamily="34" charset="0"/>
                <a:ea typeface="Calibri" panose="020F0502020204030204" pitchFamily="34" charset="0"/>
                <a:cs typeface="Times New Roman" panose="02020603050405020304" pitchFamily="18" charset="0"/>
              </a:rPr>
              <a:t>Cyclescheme is part of the constitution of Travel to AUB and is a staff employee benefit saving 26-40% savings on bicycles and accessories with payments being tax efficient from salary. The cap on the amount that can be claimed overall increased by 20% to allow for good quality electric bikes to be purchased through the scheme. </a:t>
            </a:r>
          </a:p>
          <a:p>
            <a:pPr marL="285750" indent="-285750" rtl="0">
              <a:buFont typeface="Arial" panose="020B0604020202020204" pitchFamily="34" charset="0"/>
              <a:buChar char="•"/>
            </a:pPr>
            <a:r>
              <a:rPr lang="en-GB" sz="1800" dirty="0">
                <a:solidFill>
                  <a:srgbClr val="1D1D1B"/>
                </a:solidFill>
                <a:effectLst/>
                <a:latin typeface="Arial" panose="020B0604020202020204" pitchFamily="34" charset="0"/>
                <a:ea typeface="Calibri" panose="020F0502020204030204" pitchFamily="34" charset="0"/>
                <a:cs typeface="Times New Roman" panose="02020603050405020304" pitchFamily="18" charset="0"/>
              </a:rPr>
              <a:t>Once a month we have a Cycle Surgery where students and staff can visit for free to get maintenance and repairs on bicycles. We have two Beryl Bike stands/hubs for bicycles and scooters. One is by Campus Services and the other located by Campus Halls car park. We give away free minute bundles throughout the year with the codes advertised through social media and physical adverts.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rtl="0">
              <a:buFont typeface="Arial" panose="020B0604020202020204" pitchFamily="34" charset="0"/>
              <a:buChar char="•"/>
            </a:pPr>
            <a:endParaRPr lang="en-GB" sz="1900" dirty="0"/>
          </a:p>
          <a:p>
            <a:pPr marL="0" marR="0" indent="0" algn="l" defTabSz="914400" rtl="0" eaLnBrk="1" latinLnBrk="0" hangingPunct="1">
              <a:lnSpc>
                <a:spcPct val="90000"/>
              </a:lnSpc>
              <a:spcBef>
                <a:spcPts val="1000"/>
              </a:spcBef>
              <a:spcAft>
                <a:spcPts val="0"/>
              </a:spcAft>
              <a:buClrTx/>
              <a:buSzPct val="100000"/>
              <a:buFont typeface="Helvetica"/>
              <a:buNone/>
              <a:tabLst/>
            </a:pPr>
            <a:endParaRPr lang="en-US" dirty="0"/>
          </a:p>
        </p:txBody>
      </p:sp>
      <p:pic>
        <p:nvPicPr>
          <p:cNvPr id="3" name="Picture 2" descr="A collage of people and buses&#10;&#10;Description automatically generated">
            <a:extLst>
              <a:ext uri="{FF2B5EF4-FFF2-40B4-BE49-F238E27FC236}">
                <a16:creationId xmlns:a16="http://schemas.microsoft.com/office/drawing/2014/main" id="{863C4357-6402-CB9A-1C54-2C39C7381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986" y="1367614"/>
            <a:ext cx="3816546" cy="4346171"/>
          </a:xfrm>
          <a:prstGeom prst="rect">
            <a:avLst/>
          </a:prstGeom>
        </p:spPr>
      </p:pic>
      <p:pic>
        <p:nvPicPr>
          <p:cNvPr id="4" name="Picture 3" descr="A green square with white text and a heart and a line of pulse&#10;&#10;Description automatically generated">
            <a:extLst>
              <a:ext uri="{FF2B5EF4-FFF2-40B4-BE49-F238E27FC236}">
                <a16:creationId xmlns:a16="http://schemas.microsoft.com/office/drawing/2014/main" id="{C20701C4-C73B-44BC-7006-47C6BF8A6B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32" y="407376"/>
            <a:ext cx="539496" cy="539496"/>
          </a:xfrm>
          <a:prstGeom prst="rect">
            <a:avLst/>
          </a:prstGeom>
        </p:spPr>
      </p:pic>
      <p:pic>
        <p:nvPicPr>
          <p:cNvPr id="7" name="Picture 6" descr="A logo of a city&#10;&#10;Description automatically generated">
            <a:extLst>
              <a:ext uri="{FF2B5EF4-FFF2-40B4-BE49-F238E27FC236}">
                <a16:creationId xmlns:a16="http://schemas.microsoft.com/office/drawing/2014/main" id="{0BB48417-237D-741B-3B73-D4D29E9E5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1028" y="407376"/>
            <a:ext cx="539496" cy="539496"/>
          </a:xfrm>
          <a:prstGeom prst="rect">
            <a:avLst/>
          </a:prstGeom>
        </p:spPr>
      </p:pic>
      <p:pic>
        <p:nvPicPr>
          <p:cNvPr id="10" name="Picture 9" descr="A yellow rectangular sign with white text&#10;&#10;Description automatically generated">
            <a:extLst>
              <a:ext uri="{FF2B5EF4-FFF2-40B4-BE49-F238E27FC236}">
                <a16:creationId xmlns:a16="http://schemas.microsoft.com/office/drawing/2014/main" id="{526F880F-7614-50E4-EE38-7729EE86C9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0524" y="407376"/>
            <a:ext cx="539496" cy="539496"/>
          </a:xfrm>
          <a:prstGeom prst="rect">
            <a:avLst/>
          </a:prstGeom>
        </p:spPr>
      </p:pic>
      <p:pic>
        <p:nvPicPr>
          <p:cNvPr id="12" name="Picture 11" descr="A green and white logo with a globe and text&#10;&#10;Description automatically generated">
            <a:extLst>
              <a:ext uri="{FF2B5EF4-FFF2-40B4-BE49-F238E27FC236}">
                <a16:creationId xmlns:a16="http://schemas.microsoft.com/office/drawing/2014/main" id="{B7323C5A-BF9E-AF76-0E04-1F4FEFC9FD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0020" y="407376"/>
            <a:ext cx="539496" cy="539496"/>
          </a:xfrm>
          <a:prstGeom prst="rect">
            <a:avLst/>
          </a:prstGeom>
        </p:spPr>
      </p:pic>
      <p:pic>
        <p:nvPicPr>
          <p:cNvPr id="14" name="Picture 13" descr="A green sign with white text and a tree and birds&#10;&#10;Description automatically generated">
            <a:extLst>
              <a:ext uri="{FF2B5EF4-FFF2-40B4-BE49-F238E27FC236}">
                <a16:creationId xmlns:a16="http://schemas.microsoft.com/office/drawing/2014/main" id="{8360CA9A-F09B-3D63-9A3A-0E0B94F9D1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9516" y="407376"/>
            <a:ext cx="539496" cy="539496"/>
          </a:xfrm>
          <a:prstGeom prst="rect">
            <a:avLst/>
          </a:prstGeom>
        </p:spPr>
      </p:pic>
    </p:spTree>
    <p:extLst>
      <p:ext uri="{BB962C8B-B14F-4D97-AF65-F5344CB8AC3E}">
        <p14:creationId xmlns:p14="http://schemas.microsoft.com/office/powerpoint/2010/main" val="156601888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957AAB-AEE5-9E4E-91F3-7CDDEB191289}"/>
              </a:ext>
            </a:extLst>
          </p:cNvPr>
          <p:cNvSpPr>
            <a:spLocks noGrp="1"/>
          </p:cNvSpPr>
          <p:nvPr>
            <p:ph type="title"/>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u="none" dirty="0"/>
              <a:t>Travel</a:t>
            </a:r>
          </a:p>
        </p:txBody>
      </p:sp>
      <p:sp>
        <p:nvSpPr>
          <p:cNvPr id="8" name="Content Placeholder 7">
            <a:extLst>
              <a:ext uri="{FF2B5EF4-FFF2-40B4-BE49-F238E27FC236}">
                <a16:creationId xmlns:a16="http://schemas.microsoft.com/office/drawing/2014/main" id="{C4F50556-D61E-704C-A55B-4FFD4A58D985}"/>
              </a:ext>
            </a:extLst>
          </p:cNvPr>
          <p:cNvSpPr>
            <a:spLocks noGrp="1"/>
          </p:cNvSpPr>
          <p:nvPr>
            <p:ph idx="11"/>
          </p:nvPr>
        </p:nvSpPr>
        <p:spPr>
          <a:xfrm>
            <a:off x="5244662" y="1367614"/>
            <a:ext cx="6209760" cy="4628073"/>
          </a:xfrm>
        </p:spPr>
        <p:txBody>
          <a:bodyPr>
            <a:normAutofit/>
          </a:bodyPr>
          <a:lstStyle/>
          <a:p>
            <a:pPr marL="342900" indent="-342900">
              <a:lnSpc>
                <a:spcPct val="107000"/>
              </a:lnSpc>
              <a:spcAft>
                <a:spcPts val="800"/>
              </a:spcAft>
              <a:buFont typeface="Arial" panose="020B0604020202020204" pitchFamily="34" charset="0"/>
              <a:buChar char="•"/>
            </a:pPr>
            <a:r>
              <a:rPr lang="en-GB" sz="1900" dirty="0">
                <a:solidFill>
                  <a:srgbClr val="1D1D1B"/>
                </a:solidFill>
                <a:effectLst/>
                <a:latin typeface="Arial" panose="020B0604020202020204" pitchFamily="34" charset="0"/>
                <a:ea typeface="Calibri" panose="020F0502020204030204" pitchFamily="34" charset="0"/>
                <a:cs typeface="Times New Roman" panose="02020603050405020304" pitchFamily="18" charset="0"/>
              </a:rPr>
              <a:t>A new online Travel to AUB system is now fully functional for staff. It involves a process of logging on and then being informed and directed about all the sustainable travel methods and incentives available to staff. These include shower, locker, and changing facilities, Cyclescheme, Beryl Bike, bus permit, and finally car permit. </a:t>
            </a:r>
          </a:p>
          <a:p>
            <a:pPr marL="342900" indent="-342900">
              <a:lnSpc>
                <a:spcPct val="107000"/>
              </a:lnSpc>
              <a:spcAft>
                <a:spcPts val="800"/>
              </a:spcAft>
              <a:buFont typeface="Arial" panose="020B0604020202020204" pitchFamily="34" charset="0"/>
              <a:buChar char="•"/>
            </a:pPr>
            <a:r>
              <a:rPr lang="en-GB" sz="1900" dirty="0">
                <a:solidFill>
                  <a:srgbClr val="1D1D1B"/>
                </a:solidFill>
                <a:effectLst/>
                <a:latin typeface="Arial" panose="020B0604020202020204" pitchFamily="34" charset="0"/>
                <a:ea typeface="Calibri" panose="020F0502020204030204" pitchFamily="34" charset="0"/>
                <a:cs typeface="Times New Roman" panose="02020603050405020304" pitchFamily="18" charset="0"/>
              </a:rPr>
              <a:t>The car permit cost involves an offset cost for the commuting emissions for the year. The portal data accuracy has significantly lowered emissions from staff travel.</a:t>
            </a:r>
            <a:endParaRPr lang="en-GB" sz="1900" dirty="0"/>
          </a:p>
          <a:p>
            <a:pPr marL="0" marR="0" indent="0" algn="l" defTabSz="914400" rtl="0" eaLnBrk="1" latinLnBrk="0" hangingPunct="1">
              <a:lnSpc>
                <a:spcPct val="90000"/>
              </a:lnSpc>
              <a:spcBef>
                <a:spcPts val="1000"/>
              </a:spcBef>
              <a:spcAft>
                <a:spcPts val="0"/>
              </a:spcAft>
              <a:buClrTx/>
              <a:buSzPct val="100000"/>
              <a:buFont typeface="Helvetica"/>
              <a:buNone/>
              <a:tabLst/>
            </a:pPr>
            <a:endParaRPr lang="en-US" dirty="0"/>
          </a:p>
        </p:txBody>
      </p:sp>
      <p:pic>
        <p:nvPicPr>
          <p:cNvPr id="2" name="Picture 1">
            <a:extLst>
              <a:ext uri="{FF2B5EF4-FFF2-40B4-BE49-F238E27FC236}">
                <a16:creationId xmlns:a16="http://schemas.microsoft.com/office/drawing/2014/main" id="{BF2887DD-EAB1-7EF9-EB9D-C4E6ADA283A5}"/>
              </a:ext>
            </a:extLst>
          </p:cNvPr>
          <p:cNvPicPr>
            <a:picLocks noChangeAspect="1"/>
          </p:cNvPicPr>
          <p:nvPr/>
        </p:nvPicPr>
        <p:blipFill>
          <a:blip r:embed="rId2"/>
          <a:stretch>
            <a:fillRect/>
          </a:stretch>
        </p:blipFill>
        <p:spPr>
          <a:xfrm>
            <a:off x="168655" y="1058810"/>
            <a:ext cx="4889415" cy="2459894"/>
          </a:xfrm>
          <a:prstGeom prst="rect">
            <a:avLst/>
          </a:prstGeom>
        </p:spPr>
      </p:pic>
      <p:pic>
        <p:nvPicPr>
          <p:cNvPr id="3" name="Picture 2">
            <a:extLst>
              <a:ext uri="{FF2B5EF4-FFF2-40B4-BE49-F238E27FC236}">
                <a16:creationId xmlns:a16="http://schemas.microsoft.com/office/drawing/2014/main" id="{607E8244-D13B-9081-4AF0-38735EB20D17}"/>
              </a:ext>
            </a:extLst>
          </p:cNvPr>
          <p:cNvPicPr>
            <a:picLocks noChangeAspect="1"/>
          </p:cNvPicPr>
          <p:nvPr/>
        </p:nvPicPr>
        <p:blipFill>
          <a:blip r:embed="rId3"/>
          <a:stretch>
            <a:fillRect/>
          </a:stretch>
        </p:blipFill>
        <p:spPr>
          <a:xfrm>
            <a:off x="168655" y="3626581"/>
            <a:ext cx="4889415" cy="2369106"/>
          </a:xfrm>
          <a:prstGeom prst="rect">
            <a:avLst/>
          </a:prstGeom>
        </p:spPr>
      </p:pic>
    </p:spTree>
    <p:extLst>
      <p:ext uri="{BB962C8B-B14F-4D97-AF65-F5344CB8AC3E}">
        <p14:creationId xmlns:p14="http://schemas.microsoft.com/office/powerpoint/2010/main" val="313409177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957AAB-AEE5-9E4E-91F3-7CDDEB191289}"/>
              </a:ext>
            </a:extLst>
          </p:cNvPr>
          <p:cNvSpPr>
            <a:spLocks noGrp="1"/>
          </p:cNvSpPr>
          <p:nvPr>
            <p:ph type="title"/>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u="none" dirty="0"/>
              <a:t>Travel</a:t>
            </a:r>
          </a:p>
        </p:txBody>
      </p:sp>
      <p:sp>
        <p:nvSpPr>
          <p:cNvPr id="8" name="Content Placeholder 7">
            <a:extLst>
              <a:ext uri="{FF2B5EF4-FFF2-40B4-BE49-F238E27FC236}">
                <a16:creationId xmlns:a16="http://schemas.microsoft.com/office/drawing/2014/main" id="{C4F50556-D61E-704C-A55B-4FFD4A58D985}"/>
              </a:ext>
            </a:extLst>
          </p:cNvPr>
          <p:cNvSpPr>
            <a:spLocks noGrp="1"/>
          </p:cNvSpPr>
          <p:nvPr>
            <p:ph idx="11"/>
          </p:nvPr>
        </p:nvSpPr>
        <p:spPr>
          <a:xfrm>
            <a:off x="5244662" y="1367614"/>
            <a:ext cx="6209760" cy="4346171"/>
          </a:xfrm>
        </p:spPr>
        <p:txBody>
          <a:bodyPr>
            <a:normAutofit/>
          </a:bodyPr>
          <a:lstStyle/>
          <a:p>
            <a:pPr marL="285750" indent="-285750">
              <a:lnSpc>
                <a:spcPct val="107000"/>
              </a:lnSpc>
              <a:spcAft>
                <a:spcPts val="800"/>
              </a:spcAft>
              <a:buFont typeface="Arial" panose="020B0604020202020204" pitchFamily="34" charset="0"/>
              <a:buChar char="•"/>
            </a:pPr>
            <a:r>
              <a:rPr lang="en-GB" sz="1900" dirty="0">
                <a:solidFill>
                  <a:srgbClr val="1D1D1B"/>
                </a:solidFill>
                <a:effectLst/>
                <a:latin typeface="Arial" panose="020B0604020202020204" pitchFamily="34" charset="0"/>
                <a:ea typeface="Calibri" panose="020F0502020204030204" pitchFamily="34" charset="0"/>
                <a:cs typeface="Times New Roman" panose="02020603050405020304" pitchFamily="18" charset="0"/>
              </a:rPr>
              <a:t>AUB collaborates with BU for the Unibus service with fantastic savings for students and a discount permit for staff. </a:t>
            </a:r>
          </a:p>
          <a:p>
            <a:pPr marL="285750" indent="-285750">
              <a:lnSpc>
                <a:spcPct val="107000"/>
              </a:lnSpc>
              <a:spcAft>
                <a:spcPts val="800"/>
              </a:spcAft>
              <a:buFont typeface="Arial" panose="020B0604020202020204" pitchFamily="34" charset="0"/>
              <a:buChar char="•"/>
            </a:pPr>
            <a:r>
              <a:rPr lang="en-GB" sz="1900" dirty="0">
                <a:solidFill>
                  <a:srgbClr val="1D1D1B"/>
                </a:solidFill>
                <a:effectLst/>
                <a:latin typeface="Arial" panose="020B0604020202020204" pitchFamily="34" charset="0"/>
                <a:ea typeface="Calibri" panose="020F0502020204030204" pitchFamily="34" charset="0"/>
                <a:cs typeface="Times New Roman" panose="02020603050405020304" pitchFamily="18" charset="0"/>
              </a:rPr>
              <a:t>AUB is represented on the Transforming Travel - Transforming Cities Fund.</a:t>
            </a:r>
          </a:p>
          <a:p>
            <a:pPr marL="285750" indent="-285750">
              <a:lnSpc>
                <a:spcPct val="107000"/>
              </a:lnSpc>
              <a:spcAft>
                <a:spcPts val="800"/>
              </a:spcAft>
              <a:buFont typeface="Arial" panose="020B0604020202020204" pitchFamily="34" charset="0"/>
              <a:buChar char="•"/>
            </a:pPr>
            <a:r>
              <a:rPr lang="en-GB" sz="1900" dirty="0">
                <a:solidFill>
                  <a:srgbClr val="1D1D1B"/>
                </a:solidFill>
                <a:ea typeface="Calibri" panose="020F0502020204030204" pitchFamily="34" charset="0"/>
                <a:cs typeface="Times New Roman" panose="02020603050405020304" pitchFamily="18" charset="0"/>
              </a:rPr>
              <a:t>Business Travel has decreased in 2024/25 but is within the parameters of natural annual fluctuation.</a:t>
            </a:r>
          </a:p>
          <a:p>
            <a:pPr marL="285750" indent="-285750">
              <a:lnSpc>
                <a:spcPct val="107000"/>
              </a:lnSpc>
              <a:spcAft>
                <a:spcPts val="800"/>
              </a:spcAft>
              <a:buFont typeface="Arial" panose="020B0604020202020204" pitchFamily="34" charset="0"/>
              <a:buChar char="•"/>
            </a:pPr>
            <a:r>
              <a:rPr lang="en-GB" sz="1900" dirty="0">
                <a:solidFill>
                  <a:srgbClr val="1D1D1B"/>
                </a:solidFill>
                <a:effectLst/>
                <a:latin typeface="Arial" panose="020B0604020202020204" pitchFamily="34" charset="0"/>
                <a:ea typeface="Calibri" panose="020F0502020204030204" pitchFamily="34" charset="0"/>
                <a:cs typeface="Times New Roman" panose="02020603050405020304" pitchFamily="18" charset="0"/>
              </a:rPr>
              <a:t>Fleet </a:t>
            </a:r>
            <a:r>
              <a:rPr lang="en-GB" sz="1900" dirty="0">
                <a:solidFill>
                  <a:srgbClr val="1D1D1B"/>
                </a:solidFill>
                <a:ea typeface="Calibri" panose="020F0502020204030204" pitchFamily="34" charset="0"/>
                <a:cs typeface="Times New Roman" panose="02020603050405020304" pitchFamily="18" charset="0"/>
              </a:rPr>
              <a:t>cars are all electric with one hybrid and the reduction in fleet vehicle emissions reflects this.</a:t>
            </a:r>
            <a:endParaRPr lang="en-GB" sz="1900" dirty="0">
              <a:solidFill>
                <a:srgbClr val="1D1D1B"/>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GB" sz="1900" dirty="0">
              <a:solidFill>
                <a:srgbClr val="1D1D1B"/>
              </a:solidFill>
              <a:effectLst/>
              <a:latin typeface="Arial" panose="020B0604020202020204" pitchFamily="34" charset="0"/>
              <a:ea typeface="Calibri" panose="020F0502020204030204" pitchFamily="34" charset="0"/>
              <a:cs typeface="Times New Roman" panose="02020603050405020304" pitchFamily="18" charset="0"/>
            </a:endParaRPr>
          </a:p>
          <a:p>
            <a:pPr marL="0" marR="0" indent="0" algn="l" defTabSz="914400" rtl="0" eaLnBrk="1" latinLnBrk="0" hangingPunct="1">
              <a:lnSpc>
                <a:spcPct val="90000"/>
              </a:lnSpc>
              <a:spcBef>
                <a:spcPts val="1000"/>
              </a:spcBef>
              <a:spcAft>
                <a:spcPts val="0"/>
              </a:spcAft>
              <a:buClrTx/>
              <a:buSzPct val="100000"/>
              <a:buFont typeface="Helvetica"/>
              <a:buNone/>
              <a:tabLst/>
            </a:pPr>
            <a:endParaRPr lang="en-US" dirty="0"/>
          </a:p>
        </p:txBody>
      </p:sp>
      <p:pic>
        <p:nvPicPr>
          <p:cNvPr id="4" name="Picture 3">
            <a:extLst>
              <a:ext uri="{FF2B5EF4-FFF2-40B4-BE49-F238E27FC236}">
                <a16:creationId xmlns:a16="http://schemas.microsoft.com/office/drawing/2014/main" id="{9D553DF5-3107-DB2C-2CED-B14924A00D71}"/>
              </a:ext>
            </a:extLst>
          </p:cNvPr>
          <p:cNvPicPr>
            <a:picLocks noChangeAspect="1"/>
          </p:cNvPicPr>
          <p:nvPr/>
        </p:nvPicPr>
        <p:blipFill>
          <a:blip r:embed="rId2"/>
          <a:stretch>
            <a:fillRect/>
          </a:stretch>
        </p:blipFill>
        <p:spPr>
          <a:xfrm>
            <a:off x="168653" y="3626581"/>
            <a:ext cx="4877223" cy="2166232"/>
          </a:xfrm>
          <a:prstGeom prst="rect">
            <a:avLst/>
          </a:prstGeom>
        </p:spPr>
      </p:pic>
      <p:graphicFrame>
        <p:nvGraphicFramePr>
          <p:cNvPr id="3" name="Chart 2">
            <a:extLst>
              <a:ext uri="{FF2B5EF4-FFF2-40B4-BE49-F238E27FC236}">
                <a16:creationId xmlns:a16="http://schemas.microsoft.com/office/drawing/2014/main" id="{34CAA4DC-4125-4E03-9022-06EDA54315A8}"/>
              </a:ext>
            </a:extLst>
          </p:cNvPr>
          <p:cNvGraphicFramePr>
            <a:graphicFrameLocks/>
          </p:cNvGraphicFramePr>
          <p:nvPr>
            <p:extLst>
              <p:ext uri="{D42A27DB-BD31-4B8C-83A1-F6EECF244321}">
                <p14:modId xmlns:p14="http://schemas.microsoft.com/office/powerpoint/2010/main" val="3536555137"/>
              </p:ext>
            </p:extLst>
          </p:nvPr>
        </p:nvGraphicFramePr>
        <p:xfrm>
          <a:off x="168653" y="1150669"/>
          <a:ext cx="4864100" cy="22783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424063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957AAB-AEE5-9E4E-91F3-7CDDEB191289}"/>
              </a:ext>
            </a:extLst>
          </p:cNvPr>
          <p:cNvSpPr>
            <a:spLocks noGrp="1"/>
          </p:cNvSpPr>
          <p:nvPr>
            <p:ph type="title"/>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u="none" dirty="0"/>
              <a:t>Sustainable Campus</a:t>
            </a:r>
          </a:p>
        </p:txBody>
      </p:sp>
      <p:sp>
        <p:nvSpPr>
          <p:cNvPr id="8" name="Content Placeholder 7">
            <a:extLst>
              <a:ext uri="{FF2B5EF4-FFF2-40B4-BE49-F238E27FC236}">
                <a16:creationId xmlns:a16="http://schemas.microsoft.com/office/drawing/2014/main" id="{C4F50556-D61E-704C-A55B-4FFD4A58D985}"/>
              </a:ext>
            </a:extLst>
          </p:cNvPr>
          <p:cNvSpPr>
            <a:spLocks noGrp="1"/>
          </p:cNvSpPr>
          <p:nvPr>
            <p:ph idx="11"/>
          </p:nvPr>
        </p:nvSpPr>
        <p:spPr>
          <a:xfrm>
            <a:off x="5244662" y="1940435"/>
            <a:ext cx="6209760" cy="3991268"/>
          </a:xfrm>
        </p:spPr>
        <p:txBody>
          <a:bodyPr>
            <a:normAutofit/>
          </a:bodyPr>
          <a:lstStyle/>
          <a:p>
            <a:pPr marL="342900" indent="-342900" rtl="0">
              <a:buFont typeface="Arial" panose="020B0604020202020204" pitchFamily="34" charset="0"/>
              <a:buChar char="•"/>
            </a:pPr>
            <a:r>
              <a:rPr lang="en-GB" sz="1800" dirty="0">
                <a:solidFill>
                  <a:srgbClr val="1D1D1B"/>
                </a:solidFill>
                <a:effectLst/>
                <a:latin typeface="Arial" panose="020B0604020202020204" pitchFamily="34" charset="0"/>
                <a:ea typeface="Calibri" panose="020F0502020204030204" pitchFamily="34" charset="0"/>
                <a:cs typeface="Times New Roman" panose="02020603050405020304" pitchFamily="18" charset="0"/>
              </a:rPr>
              <a:t>AUB </a:t>
            </a:r>
            <a:r>
              <a:rPr lang="en-GB" sz="1800" dirty="0">
                <a:solidFill>
                  <a:srgbClr val="1D1D1B"/>
                </a:solidFill>
                <a:ea typeface="Calibri" panose="020F0502020204030204" pitchFamily="34" charset="0"/>
                <a:cs typeface="Times New Roman" panose="02020603050405020304" pitchFamily="18" charset="0"/>
              </a:rPr>
              <a:t>was awarded a First</a:t>
            </a:r>
            <a:r>
              <a:rPr lang="en-GB" sz="1800" dirty="0">
                <a:solidFill>
                  <a:srgbClr val="1D1D1B"/>
                </a:solidFill>
                <a:effectLst/>
                <a:latin typeface="Arial" panose="020B0604020202020204" pitchFamily="34" charset="0"/>
                <a:ea typeface="Calibri" panose="020F0502020204030204" pitchFamily="34" charset="0"/>
                <a:cs typeface="Times New Roman" panose="02020603050405020304" pitchFamily="18" charset="0"/>
              </a:rPr>
              <a:t> university ranking in the People &amp; Planet University League and joint first for Carbon Reduction in the UK.</a:t>
            </a:r>
          </a:p>
          <a:p>
            <a:pPr marL="342900" indent="-342900" rtl="0">
              <a:buFont typeface="Arial" panose="020B0604020202020204" pitchFamily="34" charset="0"/>
              <a:buChar char="•"/>
            </a:pPr>
            <a:endParaRPr lang="en-GB" sz="1800" dirty="0">
              <a:solidFill>
                <a:srgbClr val="1D1D1B"/>
              </a:solidFill>
              <a:effectLst/>
              <a:latin typeface="Arial" panose="020B0604020202020204" pitchFamily="34" charset="0"/>
              <a:ea typeface="Calibri" panose="020F0502020204030204" pitchFamily="34" charset="0"/>
              <a:cs typeface="Times New Roman" panose="02020603050405020304" pitchFamily="18" charset="0"/>
            </a:endParaRPr>
          </a:p>
          <a:p>
            <a:pPr marL="342900" indent="-342900" rtl="0">
              <a:buFont typeface="Arial" panose="020B0604020202020204" pitchFamily="34" charset="0"/>
              <a:buChar char="•"/>
            </a:pPr>
            <a:r>
              <a:rPr lang="en-GB" sz="1800" dirty="0">
                <a:solidFill>
                  <a:srgbClr val="1D1D1B"/>
                </a:solidFill>
                <a:effectLst/>
                <a:latin typeface="Arial" panose="020B0604020202020204" pitchFamily="34" charset="0"/>
                <a:ea typeface="Calibri" panose="020F0502020204030204" pitchFamily="34" charset="0"/>
                <a:cs typeface="Times New Roman" panose="02020603050405020304" pitchFamily="18" charset="0"/>
              </a:rPr>
              <a:t>The university ranked highly in several categories including Auditing and EMS, Environmental Policy, and Sustainability Staff.</a:t>
            </a:r>
          </a:p>
          <a:p>
            <a:pPr marL="342900" indent="-342900" rtl="0">
              <a:buFont typeface="Arial" panose="020B0604020202020204" pitchFamily="34" charset="0"/>
              <a:buChar char="•"/>
            </a:pPr>
            <a:endParaRPr lang="en-GB" sz="1800" dirty="0">
              <a:solidFill>
                <a:srgbClr val="1D1D1B"/>
              </a:solidFill>
              <a:effectLst/>
              <a:latin typeface="Arial" panose="020B0604020202020204" pitchFamily="34" charset="0"/>
              <a:ea typeface="Calibri" panose="020F0502020204030204" pitchFamily="34" charset="0"/>
              <a:cs typeface="Times New Roman" panose="02020603050405020304" pitchFamily="18" charset="0"/>
            </a:endParaRPr>
          </a:p>
          <a:p>
            <a:pPr marL="342900" indent="-342900" rtl="0">
              <a:buFont typeface="Arial" panose="020B0604020202020204" pitchFamily="34" charset="0"/>
              <a:buChar char="•"/>
            </a:pPr>
            <a:r>
              <a:rPr lang="en-GB" sz="1800" dirty="0">
                <a:solidFill>
                  <a:srgbClr val="1D1D1B"/>
                </a:solidFill>
                <a:ea typeface="Calibri" panose="020F0502020204030204" pitchFamily="34" charset="0"/>
                <a:cs typeface="Times New Roman" panose="02020603050405020304" pitchFamily="18" charset="0"/>
              </a:rPr>
              <a:t>AUB maintained its ISO14001:2015 certification and EcoCampus Platinum award in 2023/24.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gn="l" defTabSz="914400" rtl="0" eaLnBrk="1" latinLnBrk="0" hangingPunct="1">
              <a:lnSpc>
                <a:spcPct val="90000"/>
              </a:lnSpc>
              <a:spcBef>
                <a:spcPts val="1000"/>
              </a:spcBef>
              <a:spcAft>
                <a:spcPts val="0"/>
              </a:spcAft>
              <a:buClrTx/>
              <a:buSzPct val="100000"/>
              <a:buFont typeface="Arial" panose="020B0604020202020204" pitchFamily="34" charset="0"/>
              <a:buChar char="•"/>
              <a:tabLst/>
            </a:pPr>
            <a:endParaRPr lang="en-US" dirty="0"/>
          </a:p>
        </p:txBody>
      </p:sp>
      <p:pic>
        <p:nvPicPr>
          <p:cNvPr id="7" name="Picture 6" descr="A silver badge with black text&#10;&#10;Description automatically generated">
            <a:extLst>
              <a:ext uri="{FF2B5EF4-FFF2-40B4-BE49-F238E27FC236}">
                <a16:creationId xmlns:a16="http://schemas.microsoft.com/office/drawing/2014/main" id="{546EA741-46F4-AF54-D63D-BAF0D0835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606" y="3649658"/>
            <a:ext cx="3279227" cy="2209800"/>
          </a:xfrm>
          <a:prstGeom prst="rect">
            <a:avLst/>
          </a:prstGeom>
        </p:spPr>
      </p:pic>
      <p:pic>
        <p:nvPicPr>
          <p:cNvPr id="4" name="Picture 3" descr="A yellow sign with a bowl of soup&#10;&#10;Description automatically generated">
            <a:extLst>
              <a:ext uri="{FF2B5EF4-FFF2-40B4-BE49-F238E27FC236}">
                <a16:creationId xmlns:a16="http://schemas.microsoft.com/office/drawing/2014/main" id="{CC85AA15-979F-6FF3-81A4-1CD703A985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6315" y="407376"/>
            <a:ext cx="539496" cy="539496"/>
          </a:xfrm>
          <a:prstGeom prst="rect">
            <a:avLst/>
          </a:prstGeom>
        </p:spPr>
      </p:pic>
      <p:pic>
        <p:nvPicPr>
          <p:cNvPr id="9" name="Picture 8" descr="A green square with white text and a heart and pulse&#10;&#10;Description automatically generated">
            <a:extLst>
              <a:ext uri="{FF2B5EF4-FFF2-40B4-BE49-F238E27FC236}">
                <a16:creationId xmlns:a16="http://schemas.microsoft.com/office/drawing/2014/main" id="{3EEC9B66-7A96-D440-D084-51FF1F3DA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4637" y="407677"/>
            <a:ext cx="539496" cy="539496"/>
          </a:xfrm>
          <a:prstGeom prst="rect">
            <a:avLst/>
          </a:prstGeom>
        </p:spPr>
      </p:pic>
      <p:pic>
        <p:nvPicPr>
          <p:cNvPr id="11" name="Picture 10" descr="A red sign with a book and pencil&#10;&#10;Description automatically generated">
            <a:extLst>
              <a:ext uri="{FF2B5EF4-FFF2-40B4-BE49-F238E27FC236}">
                <a16:creationId xmlns:a16="http://schemas.microsoft.com/office/drawing/2014/main" id="{EB727B71-085A-29E0-B63B-DF942CAA1C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1759" y="407677"/>
            <a:ext cx="539496" cy="539496"/>
          </a:xfrm>
          <a:prstGeom prst="rect">
            <a:avLst/>
          </a:prstGeom>
        </p:spPr>
      </p:pic>
      <p:pic>
        <p:nvPicPr>
          <p:cNvPr id="13" name="Picture 12" descr="A red square with white text and a symbol&#10;&#10;Description automatically generated">
            <a:extLst>
              <a:ext uri="{FF2B5EF4-FFF2-40B4-BE49-F238E27FC236}">
                <a16:creationId xmlns:a16="http://schemas.microsoft.com/office/drawing/2014/main" id="{89FDA7B7-A88B-C037-EF2E-826C7CEAD6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2545" y="407677"/>
            <a:ext cx="539496" cy="539496"/>
          </a:xfrm>
          <a:prstGeom prst="rect">
            <a:avLst/>
          </a:prstGeom>
        </p:spPr>
      </p:pic>
      <p:pic>
        <p:nvPicPr>
          <p:cNvPr id="15" name="Picture 14" descr="A blue sign with a white and black text&#10;&#10;Description automatically generated">
            <a:extLst>
              <a:ext uri="{FF2B5EF4-FFF2-40B4-BE49-F238E27FC236}">
                <a16:creationId xmlns:a16="http://schemas.microsoft.com/office/drawing/2014/main" id="{20527B98-9D89-407C-0FCE-CDB6023D4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0791" y="410678"/>
            <a:ext cx="539496" cy="539496"/>
          </a:xfrm>
          <a:prstGeom prst="rect">
            <a:avLst/>
          </a:prstGeom>
        </p:spPr>
      </p:pic>
      <p:pic>
        <p:nvPicPr>
          <p:cNvPr id="17" name="Picture 16" descr="A red square with white text and a graph&#10;&#10;Description automatically generated">
            <a:extLst>
              <a:ext uri="{FF2B5EF4-FFF2-40B4-BE49-F238E27FC236}">
                <a16:creationId xmlns:a16="http://schemas.microsoft.com/office/drawing/2014/main" id="{DCDDAFFF-9F0E-25B4-05B7-420FC804E6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6870" y="410678"/>
            <a:ext cx="539496" cy="539496"/>
          </a:xfrm>
          <a:prstGeom prst="rect">
            <a:avLst/>
          </a:prstGeom>
        </p:spPr>
      </p:pic>
      <p:pic>
        <p:nvPicPr>
          <p:cNvPr id="19" name="Picture 18" descr="A logo for industry innovation and infrastructure&#10;&#10;Description automatically generated">
            <a:extLst>
              <a:ext uri="{FF2B5EF4-FFF2-40B4-BE49-F238E27FC236}">
                <a16:creationId xmlns:a16="http://schemas.microsoft.com/office/drawing/2014/main" id="{BA93F9CB-4363-8CA7-A050-81F9590D59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6366" y="410678"/>
            <a:ext cx="539496" cy="539496"/>
          </a:xfrm>
          <a:prstGeom prst="rect">
            <a:avLst/>
          </a:prstGeom>
        </p:spPr>
      </p:pic>
      <p:pic>
        <p:nvPicPr>
          <p:cNvPr id="21" name="Picture 20" descr="A pink square with white text and white arrows&#10;&#10;Description automatically generated">
            <a:extLst>
              <a:ext uri="{FF2B5EF4-FFF2-40B4-BE49-F238E27FC236}">
                <a16:creationId xmlns:a16="http://schemas.microsoft.com/office/drawing/2014/main" id="{71434DBE-7A22-F780-CA35-90E32E295E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66819" y="946872"/>
            <a:ext cx="539496" cy="539496"/>
          </a:xfrm>
          <a:prstGeom prst="rect">
            <a:avLst/>
          </a:prstGeom>
        </p:spPr>
      </p:pic>
      <p:pic>
        <p:nvPicPr>
          <p:cNvPr id="23" name="Picture 22" descr="A logo of a city&#10;&#10;Description automatically generated">
            <a:extLst>
              <a:ext uri="{FF2B5EF4-FFF2-40B4-BE49-F238E27FC236}">
                <a16:creationId xmlns:a16="http://schemas.microsoft.com/office/drawing/2014/main" id="{23561572-7B62-10E4-B0DE-079905CD0C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06315" y="947173"/>
            <a:ext cx="539496" cy="539496"/>
          </a:xfrm>
          <a:prstGeom prst="rect">
            <a:avLst/>
          </a:prstGeom>
        </p:spPr>
      </p:pic>
      <p:pic>
        <p:nvPicPr>
          <p:cNvPr id="25" name="Picture 24" descr="A yellow rectangular sign with white text&#10;&#10;Description automatically generated">
            <a:extLst>
              <a:ext uri="{FF2B5EF4-FFF2-40B4-BE49-F238E27FC236}">
                <a16:creationId xmlns:a16="http://schemas.microsoft.com/office/drawing/2014/main" id="{054FAB64-8CE1-A13C-AB6A-95605CFED10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45811" y="947173"/>
            <a:ext cx="539496" cy="539496"/>
          </a:xfrm>
          <a:prstGeom prst="rect">
            <a:avLst/>
          </a:prstGeom>
        </p:spPr>
      </p:pic>
      <p:pic>
        <p:nvPicPr>
          <p:cNvPr id="27" name="Picture 26" descr="A green and white logo with a globe and text&#10;&#10;Description automatically generated">
            <a:extLst>
              <a:ext uri="{FF2B5EF4-FFF2-40B4-BE49-F238E27FC236}">
                <a16:creationId xmlns:a16="http://schemas.microsoft.com/office/drawing/2014/main" id="{4ED5283A-88AC-ADB6-5817-796313E0554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83049" y="947173"/>
            <a:ext cx="539496" cy="539496"/>
          </a:xfrm>
          <a:prstGeom prst="rect">
            <a:avLst/>
          </a:prstGeom>
        </p:spPr>
      </p:pic>
      <p:pic>
        <p:nvPicPr>
          <p:cNvPr id="29" name="Picture 28" descr="A blue sign with white text and a fish and waves&#10;&#10;Description automatically generated">
            <a:extLst>
              <a:ext uri="{FF2B5EF4-FFF2-40B4-BE49-F238E27FC236}">
                <a16:creationId xmlns:a16="http://schemas.microsoft.com/office/drawing/2014/main" id="{BC392889-05CD-794B-9991-86E5D512F6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16920" y="947173"/>
            <a:ext cx="539496" cy="539496"/>
          </a:xfrm>
          <a:prstGeom prst="rect">
            <a:avLst/>
          </a:prstGeom>
        </p:spPr>
      </p:pic>
      <p:pic>
        <p:nvPicPr>
          <p:cNvPr id="31" name="Picture 30" descr="A green sign with white text and a tree and birds&#10;&#10;Description automatically generated">
            <a:extLst>
              <a:ext uri="{FF2B5EF4-FFF2-40B4-BE49-F238E27FC236}">
                <a16:creationId xmlns:a16="http://schemas.microsoft.com/office/drawing/2014/main" id="{C109E99C-622C-99A8-476F-0EF5646E5B5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50791" y="947173"/>
            <a:ext cx="539496" cy="539496"/>
          </a:xfrm>
          <a:prstGeom prst="rect">
            <a:avLst/>
          </a:prstGeom>
        </p:spPr>
      </p:pic>
      <p:pic>
        <p:nvPicPr>
          <p:cNvPr id="33" name="Picture 32" descr="A blue and white sign with a bird and a gavel&#10;&#10;Description automatically generated">
            <a:extLst>
              <a:ext uri="{FF2B5EF4-FFF2-40B4-BE49-F238E27FC236}">
                <a16:creationId xmlns:a16="http://schemas.microsoft.com/office/drawing/2014/main" id="{89F5995D-9358-B528-CE09-E6912230EF2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78160" y="947173"/>
            <a:ext cx="539496" cy="539496"/>
          </a:xfrm>
          <a:prstGeom prst="rect">
            <a:avLst/>
          </a:prstGeom>
        </p:spPr>
      </p:pic>
      <p:pic>
        <p:nvPicPr>
          <p:cNvPr id="35" name="Picture 34" descr="A blue background with white text and a logo&#10;&#10;Description automatically generated">
            <a:extLst>
              <a:ext uri="{FF2B5EF4-FFF2-40B4-BE49-F238E27FC236}">
                <a16:creationId xmlns:a16="http://schemas.microsoft.com/office/drawing/2014/main" id="{15418BB2-80A6-B77B-D06A-E878509A69F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16366" y="946872"/>
            <a:ext cx="539496" cy="539496"/>
          </a:xfrm>
          <a:prstGeom prst="rect">
            <a:avLst/>
          </a:prstGeom>
        </p:spPr>
      </p:pic>
      <p:pic>
        <p:nvPicPr>
          <p:cNvPr id="37" name="Picture 36" descr="A red sign with white people and text&#10;&#10;Description automatically generated">
            <a:extLst>
              <a:ext uri="{FF2B5EF4-FFF2-40B4-BE49-F238E27FC236}">
                <a16:creationId xmlns:a16="http://schemas.microsoft.com/office/drawing/2014/main" id="{443299D8-BF34-1B43-39ED-77519ADF1EB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66819" y="407376"/>
            <a:ext cx="539496" cy="539496"/>
          </a:xfrm>
          <a:prstGeom prst="rect">
            <a:avLst/>
          </a:prstGeom>
        </p:spPr>
      </p:pic>
      <p:pic>
        <p:nvPicPr>
          <p:cNvPr id="5" name="Picture 4">
            <a:extLst>
              <a:ext uri="{FF2B5EF4-FFF2-40B4-BE49-F238E27FC236}">
                <a16:creationId xmlns:a16="http://schemas.microsoft.com/office/drawing/2014/main" id="{872D8260-094C-38E3-FF0B-87C5EE49368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4606" y="1417956"/>
            <a:ext cx="3279227" cy="1696719"/>
          </a:xfrm>
          <a:prstGeom prst="rect">
            <a:avLst/>
          </a:prstGeom>
        </p:spPr>
      </p:pic>
    </p:spTree>
    <p:extLst>
      <p:ext uri="{BB962C8B-B14F-4D97-AF65-F5344CB8AC3E}">
        <p14:creationId xmlns:p14="http://schemas.microsoft.com/office/powerpoint/2010/main" val="119078988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957AAB-AEE5-9E4E-91F3-7CDDEB191289}"/>
              </a:ext>
            </a:extLst>
          </p:cNvPr>
          <p:cNvSpPr>
            <a:spLocks noGrp="1"/>
          </p:cNvSpPr>
          <p:nvPr>
            <p:ph type="title"/>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u="none" dirty="0"/>
              <a:t>Sustainable Campus</a:t>
            </a:r>
          </a:p>
        </p:txBody>
      </p:sp>
      <p:sp>
        <p:nvSpPr>
          <p:cNvPr id="8" name="Content Placeholder 7">
            <a:extLst>
              <a:ext uri="{FF2B5EF4-FFF2-40B4-BE49-F238E27FC236}">
                <a16:creationId xmlns:a16="http://schemas.microsoft.com/office/drawing/2014/main" id="{C4F50556-D61E-704C-A55B-4FFD4A58D985}"/>
              </a:ext>
            </a:extLst>
          </p:cNvPr>
          <p:cNvSpPr>
            <a:spLocks noGrp="1"/>
          </p:cNvSpPr>
          <p:nvPr>
            <p:ph idx="11"/>
          </p:nvPr>
        </p:nvSpPr>
        <p:spPr>
          <a:xfrm>
            <a:off x="5244662" y="1367614"/>
            <a:ext cx="6209760" cy="4564089"/>
          </a:xfrm>
        </p:spPr>
        <p:txBody>
          <a:bodyPr>
            <a:normAutofit/>
          </a:bodyPr>
          <a:lstStyle/>
          <a:p>
            <a:pPr marL="285750" indent="-285750" algn="l">
              <a:buFont typeface="Arial" panose="020B0604020202020204" pitchFamily="34" charset="0"/>
              <a:buChar char="•"/>
            </a:pPr>
            <a:r>
              <a:rPr lang="en-GB" sz="1800" b="0" i="0" dirty="0">
                <a:solidFill>
                  <a:srgbClr val="000000"/>
                </a:solidFill>
                <a:effectLst/>
              </a:rPr>
              <a:t>The NOC, funded by UK Research and Innovation, delivers National Capability programmes and operates the National Marine Equipment Pool—Europe’s largest fleet of autonomous marine vehicles—as well as the research ships RRS Discovery and RRS James Cook.</a:t>
            </a:r>
          </a:p>
          <a:p>
            <a:pPr marL="285750" indent="-285750" algn="l">
              <a:buFont typeface="Arial" panose="020B0604020202020204" pitchFamily="34" charset="0"/>
              <a:buChar char="•"/>
            </a:pPr>
            <a:r>
              <a:rPr lang="en-GB" sz="1800" b="0" i="0" dirty="0">
                <a:solidFill>
                  <a:srgbClr val="000000"/>
                </a:solidFill>
                <a:effectLst/>
              </a:rPr>
              <a:t>A new partnership between the NOC Innovation Hub and AUB Innovation Studio will combine NOC’s marine technology expertise with AUB’s design-led innovation to support sustainable ocean solutions and the growing blue economy. In June, the AUB team visited the NOC to begin creating a full‑scale display replica of one of its underwater Gliders. </a:t>
            </a:r>
          </a:p>
          <a:p>
            <a:pPr marL="285750" indent="-285750" algn="l">
              <a:buFont typeface="Arial" panose="020B0604020202020204" pitchFamily="34" charset="0"/>
              <a:buChar char="•"/>
            </a:pPr>
            <a:r>
              <a:rPr lang="en-GB" sz="1800" b="0" i="0" dirty="0">
                <a:solidFill>
                  <a:srgbClr val="000000"/>
                </a:solidFill>
                <a:effectLst/>
              </a:rPr>
              <a:t>These robotic vehicles measure ocean conditions such as chlorophyll, temperature, and salinity, sending data back to shore for effective long-term monitoring.</a:t>
            </a:r>
            <a:endParaRPr lang="en-US" sz="1800" dirty="0"/>
          </a:p>
        </p:txBody>
      </p:sp>
      <p:pic>
        <p:nvPicPr>
          <p:cNvPr id="2" name="Picture 1">
            <a:extLst>
              <a:ext uri="{FF2B5EF4-FFF2-40B4-BE49-F238E27FC236}">
                <a16:creationId xmlns:a16="http://schemas.microsoft.com/office/drawing/2014/main" id="{85F75CED-9B34-EB82-1D01-0A5E2DA04698}"/>
              </a:ext>
            </a:extLst>
          </p:cNvPr>
          <p:cNvPicPr>
            <a:picLocks noChangeAspect="1"/>
          </p:cNvPicPr>
          <p:nvPr/>
        </p:nvPicPr>
        <p:blipFill>
          <a:blip r:embed="rId3"/>
          <a:stretch>
            <a:fillRect/>
          </a:stretch>
        </p:blipFill>
        <p:spPr>
          <a:xfrm>
            <a:off x="339013" y="1417956"/>
            <a:ext cx="4719057" cy="4072430"/>
          </a:xfrm>
          <a:prstGeom prst="rect">
            <a:avLst/>
          </a:prstGeom>
        </p:spPr>
      </p:pic>
    </p:spTree>
    <p:extLst>
      <p:ext uri="{BB962C8B-B14F-4D97-AF65-F5344CB8AC3E}">
        <p14:creationId xmlns:p14="http://schemas.microsoft.com/office/powerpoint/2010/main" val="210073895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957AAB-AEE5-9E4E-91F3-7CDDEB191289}"/>
              </a:ext>
            </a:extLst>
          </p:cNvPr>
          <p:cNvSpPr>
            <a:spLocks noGrp="1"/>
          </p:cNvSpPr>
          <p:nvPr>
            <p:ph type="title"/>
          </p:nvPr>
        </p:nvSpPr>
        <p:spPr>
          <a:xfrm>
            <a:off x="444500" y="475789"/>
            <a:ext cx="11196514" cy="942167"/>
          </a:xfrm>
        </p:spPr>
        <p:txBody>
          <a:bodyPr>
            <a:normAutofit/>
          </a:bodyPr>
          <a:lstStyle/>
          <a:p>
            <a:pPr marL="0" marR="0" indent="0" defTabSz="914400" rtl="0" eaLnBrk="1" latinLnBrk="0" hangingPunct="1">
              <a:spcBef>
                <a:spcPts val="0"/>
              </a:spcBef>
              <a:spcAft>
                <a:spcPts val="0"/>
              </a:spcAft>
              <a:buClrTx/>
              <a:buSzTx/>
              <a:buFontTx/>
              <a:buNone/>
              <a:tabLst/>
            </a:pPr>
            <a:r>
              <a:rPr lang="en-US" u="none" dirty="0"/>
              <a:t>Sustainable Campus</a:t>
            </a:r>
          </a:p>
        </p:txBody>
      </p:sp>
      <p:sp>
        <p:nvSpPr>
          <p:cNvPr id="3" name="Content Placeholder 2">
            <a:extLst>
              <a:ext uri="{FF2B5EF4-FFF2-40B4-BE49-F238E27FC236}">
                <a16:creationId xmlns:a16="http://schemas.microsoft.com/office/drawing/2014/main" id="{8E91B844-72F7-4E26-5622-70ACD26D2062}"/>
              </a:ext>
            </a:extLst>
          </p:cNvPr>
          <p:cNvSpPr>
            <a:spLocks noGrp="1"/>
          </p:cNvSpPr>
          <p:nvPr>
            <p:ph idx="11"/>
          </p:nvPr>
        </p:nvSpPr>
        <p:spPr>
          <a:xfrm>
            <a:off x="6282592" y="1455539"/>
            <a:ext cx="5358422" cy="4346171"/>
          </a:xfrm>
        </p:spPr>
        <p:txBody>
          <a:bodyPr anchor="t">
            <a:normAutofit/>
          </a:bodyPr>
          <a:lstStyle/>
          <a:p>
            <a:pPr>
              <a:spcAft>
                <a:spcPts val="800"/>
              </a:spcAft>
              <a:buNone/>
            </a:pPr>
            <a:r>
              <a:rPr lang="en-GB" kern="100" dirty="0">
                <a:effectLst/>
              </a:rPr>
              <a:t>Writing the Earth is an annual celebration of creativity that explores environmental issues. </a:t>
            </a:r>
          </a:p>
          <a:p>
            <a:pPr>
              <a:spcAft>
                <a:spcPts val="800"/>
              </a:spcAft>
              <a:buNone/>
            </a:pPr>
            <a:r>
              <a:rPr lang="en-GB" kern="100" dirty="0">
                <a:effectLst/>
              </a:rPr>
              <a:t>Every year, on and around Earth Day, a programme of events are created comprising author talks, readings, workshops, book launches, and open mics.</a:t>
            </a:r>
          </a:p>
          <a:p>
            <a:pPr>
              <a:spcAft>
                <a:spcPts val="800"/>
              </a:spcAft>
              <a:buNone/>
            </a:pPr>
            <a:r>
              <a:rPr lang="en-GB" kern="100" dirty="0">
                <a:effectLst/>
              </a:rPr>
              <a:t>These take place online and on campus at Arts University Bournemouth, and are convened by Dr Kevan Manwaring, Course Leader, MA Creative Writing. </a:t>
            </a:r>
          </a:p>
          <a:p>
            <a:endParaRPr lang="en-GB" dirty="0"/>
          </a:p>
        </p:txBody>
      </p:sp>
      <p:sp>
        <p:nvSpPr>
          <p:cNvPr id="12" name="Content Placeholder 7">
            <a:extLst>
              <a:ext uri="{FF2B5EF4-FFF2-40B4-BE49-F238E27FC236}">
                <a16:creationId xmlns:a16="http://schemas.microsoft.com/office/drawing/2014/main" id="{9CD279BF-2082-3E97-9B7C-165829938875}"/>
              </a:ext>
            </a:extLst>
          </p:cNvPr>
          <p:cNvSpPr txBox="1">
            <a:spLocks/>
          </p:cNvSpPr>
          <p:nvPr/>
        </p:nvSpPr>
        <p:spPr>
          <a:xfrm>
            <a:off x="444499" y="1360580"/>
            <a:ext cx="4613571" cy="456408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marR="0" indent="0" algn="l" defTabSz="914400" eaLnBrk="1" latinLnBrk="0" hangingPunct="1">
              <a:lnSpc>
                <a:spcPct val="90000"/>
              </a:lnSpc>
              <a:spcBef>
                <a:spcPts val="1000"/>
              </a:spcBef>
              <a:spcAft>
                <a:spcPts val="0"/>
              </a:spcAft>
              <a:buClrTx/>
              <a:buSzPct val="100000"/>
              <a:buFont typeface="Helvetica"/>
              <a:buNone/>
              <a:tabLst/>
              <a:defRPr sz="2000" b="0" i="0" u="none" strike="noStrike" cap="none" spc="0" baseline="0">
                <a:ln>
                  <a:noFill/>
                </a:ln>
                <a:solidFill>
                  <a:schemeClr val="bg1"/>
                </a:solidFill>
                <a:uFillTx/>
                <a:latin typeface="Arial" panose="020B0604020202020204" pitchFamily="34" charset="0"/>
                <a:ea typeface="Beatrice" pitchFamily="2" charset="77"/>
                <a:cs typeface="Arial" panose="020B0604020202020204" pitchFamily="34" charset="0"/>
                <a:sym typeface="Arial"/>
              </a:defRPr>
            </a:lvl1pPr>
            <a:lvl2pPr marL="4572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9144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3716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18288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26416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6pPr>
            <a:lvl7pPr marL="30988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7pPr>
            <a:lvl8pPr marL="35560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8pPr>
            <a:lvl9pPr marL="4013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9pPr>
          </a:lstStyle>
          <a:p>
            <a:pPr rtl="0"/>
            <a:endParaRPr lang="en-US" dirty="0"/>
          </a:p>
        </p:txBody>
      </p:sp>
      <p:pic>
        <p:nvPicPr>
          <p:cNvPr id="5" name="Picture 4">
            <a:extLst>
              <a:ext uri="{FF2B5EF4-FFF2-40B4-BE49-F238E27FC236}">
                <a16:creationId xmlns:a16="http://schemas.microsoft.com/office/drawing/2014/main" id="{98068FE1-0579-CBBD-5F0F-AEADC8A87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99" y="1360580"/>
            <a:ext cx="5562762" cy="4346171"/>
          </a:xfrm>
          <a:prstGeom prst="rect">
            <a:avLst/>
          </a:prstGeom>
        </p:spPr>
      </p:pic>
    </p:spTree>
    <p:extLst>
      <p:ext uri="{BB962C8B-B14F-4D97-AF65-F5344CB8AC3E}">
        <p14:creationId xmlns:p14="http://schemas.microsoft.com/office/powerpoint/2010/main" val="238328950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 alternative text description for this image">
            <a:extLst>
              <a:ext uri="{FF2B5EF4-FFF2-40B4-BE49-F238E27FC236}">
                <a16:creationId xmlns:a16="http://schemas.microsoft.com/office/drawing/2014/main" id="{73A4FC9A-209E-51C4-A4AE-C7A9911EC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97" r="3051" b="-2"/>
          <a:stretch>
            <a:fillRect/>
          </a:stretch>
        </p:blipFill>
        <p:spPr bwMode="auto">
          <a:xfrm>
            <a:off x="6296449" y="1440031"/>
            <a:ext cx="5358420" cy="4346171"/>
          </a:xfrm>
          <a:prstGeom prst="rect">
            <a:avLst/>
          </a:prstGeom>
          <a:solidFill>
            <a:srgbClr val="FFFFFF"/>
          </a:solidFill>
        </p:spPr>
      </p:pic>
      <p:sp>
        <p:nvSpPr>
          <p:cNvPr id="3" name="TextBox 2">
            <a:extLst>
              <a:ext uri="{FF2B5EF4-FFF2-40B4-BE49-F238E27FC236}">
                <a16:creationId xmlns:a16="http://schemas.microsoft.com/office/drawing/2014/main" id="{132D2895-8389-208B-690C-C4BBE9043001}"/>
              </a:ext>
            </a:extLst>
          </p:cNvPr>
          <p:cNvSpPr txBox="1"/>
          <p:nvPr/>
        </p:nvSpPr>
        <p:spPr>
          <a:xfrm>
            <a:off x="444500" y="1440031"/>
            <a:ext cx="5358420" cy="4346171"/>
          </a:xfrm>
          <a:prstGeom prst="rect">
            <a:avLst/>
          </a:prstGeom>
        </p:spPr>
        <p:style>
          <a:lnRef idx="0">
            <a:scrgbClr r="0" g="0" b="0"/>
          </a:lnRef>
          <a:fillRef idx="0">
            <a:scrgbClr r="0" g="0" b="0"/>
          </a:fillRef>
          <a:effectRef idx="0">
            <a:scrgbClr r="0" g="0" b="0"/>
          </a:effectRef>
          <a:fontRef idx="none"/>
        </p:style>
        <p:txBody>
          <a:bodyPr>
            <a:normAutofit/>
          </a:bodyPr>
          <a:lstStyle/>
          <a:p>
            <a:pPr marL="228600" indent="-228600" hangingPunct="1">
              <a:spcBef>
                <a:spcPts val="1000"/>
              </a:spcBef>
              <a:buSzPct val="100000"/>
              <a:buFont typeface="Helvetica"/>
              <a:buChar char="–"/>
            </a:pPr>
            <a:r>
              <a:rPr lang="en-US" sz="1400" b="0" i="0" u="none" strike="noStrike" cap="none" spc="0" baseline="0" dirty="0">
                <a:ln>
                  <a:noFill/>
                </a:ln>
                <a:solidFill>
                  <a:schemeClr val="bg1"/>
                </a:solidFill>
                <a:effectLst/>
                <a:uFillTx/>
                <a:latin typeface="Arial" panose="020B0604020202020204" pitchFamily="34" charset="0"/>
                <a:ea typeface="Beatrice" pitchFamily="2" charset="77"/>
                <a:cs typeface="Arial" panose="020B0604020202020204" pitchFamily="34" charset="0"/>
                <a:sym typeface="Arial"/>
              </a:rPr>
              <a:t>Industry experts, academics, and community members gathered at AUB to launch PlastIC, a new research </a:t>
            </a:r>
            <a:r>
              <a:rPr lang="en-GB" sz="1400" b="0" i="0" u="none" strike="noStrike" cap="none" spc="0" baseline="0" noProof="0" dirty="0">
                <a:ln>
                  <a:noFill/>
                </a:ln>
                <a:solidFill>
                  <a:schemeClr val="bg1"/>
                </a:solidFill>
                <a:effectLst/>
                <a:uFillTx/>
                <a:latin typeface="Arial" panose="020B0604020202020204" pitchFamily="34" charset="0"/>
                <a:ea typeface="Beatrice" pitchFamily="2" charset="77"/>
                <a:cs typeface="Arial" panose="020B0604020202020204" pitchFamily="34" charset="0"/>
                <a:sym typeface="Arial"/>
              </a:rPr>
              <a:t>centre</a:t>
            </a:r>
            <a:r>
              <a:rPr lang="en-US" sz="1400" b="0" i="0" u="none" strike="noStrike" cap="none" spc="0" baseline="0" dirty="0">
                <a:ln>
                  <a:noFill/>
                </a:ln>
                <a:solidFill>
                  <a:schemeClr val="bg1"/>
                </a:solidFill>
                <a:effectLst/>
                <a:uFillTx/>
                <a:latin typeface="Arial" panose="020B0604020202020204" pitchFamily="34" charset="0"/>
                <a:ea typeface="Beatrice" pitchFamily="2" charset="77"/>
                <a:cs typeface="Arial" panose="020B0604020202020204" pitchFamily="34" charset="0"/>
                <a:sym typeface="Arial"/>
              </a:rPr>
              <a:t> focused on plastics innovation, sustainability, and curation. Supported by a £1.6 million Research England grant, PlastIC brings together AUB’s Museum of Design in Plastics and the Innovation Studio to explore how plastics behave, degrade, and can be reused. </a:t>
            </a:r>
          </a:p>
          <a:p>
            <a:pPr marL="228600" indent="-228600" hangingPunct="1">
              <a:spcBef>
                <a:spcPts val="1000"/>
              </a:spcBef>
              <a:buSzPct val="100000"/>
              <a:buFont typeface="Helvetica"/>
              <a:buChar char="–"/>
            </a:pPr>
            <a:endParaRPr lang="en-US" sz="1400" b="0" i="0" u="none" strike="noStrike" cap="none" spc="0" baseline="0" dirty="0">
              <a:ln>
                <a:noFill/>
              </a:ln>
              <a:solidFill>
                <a:schemeClr val="bg1"/>
              </a:solidFill>
              <a:uFillTx/>
              <a:latin typeface="Arial" panose="020B0604020202020204" pitchFamily="34" charset="0"/>
              <a:ea typeface="Beatrice" pitchFamily="2" charset="77"/>
              <a:cs typeface="Arial" panose="020B0604020202020204" pitchFamily="34" charset="0"/>
              <a:sym typeface="Arial"/>
            </a:endParaRPr>
          </a:p>
          <a:p>
            <a:pPr marL="228600" indent="-228600" hangingPunct="1">
              <a:spcBef>
                <a:spcPts val="1000"/>
              </a:spcBef>
              <a:buSzPct val="100000"/>
              <a:buFont typeface="Helvetica"/>
              <a:buChar char="–"/>
            </a:pPr>
            <a:r>
              <a:rPr lang="en-US" sz="1400" b="0" i="0" u="none" strike="noStrike" cap="none" spc="0" baseline="0" dirty="0">
                <a:ln>
                  <a:noFill/>
                </a:ln>
                <a:solidFill>
                  <a:schemeClr val="bg1"/>
                </a:solidFill>
                <a:effectLst/>
                <a:uFillTx/>
                <a:latin typeface="Arial" panose="020B0604020202020204" pitchFamily="34" charset="0"/>
                <a:ea typeface="Beatrice" pitchFamily="2" charset="77"/>
                <a:cs typeface="Arial" panose="020B0604020202020204" pitchFamily="34" charset="0"/>
                <a:sym typeface="Arial"/>
              </a:rPr>
              <a:t>Its work aims to support sustainable manufacturing, improve plastics conservation, and advance circular‑economy practices. At the launch, Circular11 founder Connor Winter highlighted how the </a:t>
            </a:r>
            <a:r>
              <a:rPr lang="en-US" sz="1400" b="0" i="0" u="none" strike="noStrike" cap="none" spc="0" baseline="0">
                <a:ln>
                  <a:noFill/>
                </a:ln>
                <a:solidFill>
                  <a:schemeClr val="bg1"/>
                </a:solidFill>
                <a:effectLst/>
                <a:uFillTx/>
                <a:latin typeface="Arial" panose="020B0604020202020204" pitchFamily="34" charset="0"/>
                <a:ea typeface="Beatrice" pitchFamily="2" charset="77"/>
                <a:cs typeface="Arial" panose="020B0604020202020204" pitchFamily="34" charset="0"/>
                <a:sym typeface="Arial"/>
              </a:rPr>
              <a:t>centre</a:t>
            </a:r>
            <a:r>
              <a:rPr lang="en-US" sz="1400" b="0" i="0" u="none" strike="noStrike" cap="none" spc="0" baseline="0" dirty="0">
                <a:ln>
                  <a:noFill/>
                </a:ln>
                <a:solidFill>
                  <a:schemeClr val="bg1"/>
                </a:solidFill>
                <a:effectLst/>
                <a:uFillTx/>
                <a:latin typeface="Arial" panose="020B0604020202020204" pitchFamily="34" charset="0"/>
                <a:ea typeface="Beatrice" pitchFamily="2" charset="77"/>
                <a:cs typeface="Arial" panose="020B0604020202020204" pitchFamily="34" charset="0"/>
                <a:sym typeface="Arial"/>
              </a:rPr>
              <a:t> will help accelerate their recycling technology, which transforms waste‑bound plastics into low‑carbon products.</a:t>
            </a:r>
          </a:p>
          <a:p>
            <a:pPr marL="228600" indent="-228600" hangingPunct="1">
              <a:spcBef>
                <a:spcPts val="1000"/>
              </a:spcBef>
              <a:buSzPct val="100000"/>
              <a:buFont typeface="Helvetica"/>
              <a:buChar char="–"/>
            </a:pPr>
            <a:endParaRPr lang="en-US" sz="1400" b="0" i="0" u="none" strike="noStrike" cap="none" spc="0" baseline="0" dirty="0">
              <a:ln>
                <a:noFill/>
              </a:ln>
              <a:solidFill>
                <a:schemeClr val="bg1"/>
              </a:solidFill>
              <a:uFillTx/>
              <a:latin typeface="Arial" panose="020B0604020202020204" pitchFamily="34" charset="0"/>
              <a:ea typeface="Beatrice" pitchFamily="2" charset="77"/>
              <a:cs typeface="Arial" panose="020B0604020202020204" pitchFamily="34" charset="0"/>
              <a:sym typeface="Arial"/>
            </a:endParaRPr>
          </a:p>
          <a:p>
            <a:pPr marL="228600" indent="-228600" hangingPunct="1">
              <a:spcBef>
                <a:spcPts val="1000"/>
              </a:spcBef>
              <a:buSzPct val="100000"/>
              <a:buFont typeface="Helvetica"/>
              <a:buChar char="–"/>
            </a:pPr>
            <a:r>
              <a:rPr lang="en-US" sz="1400" b="0" i="0" u="none" strike="noStrike" cap="none" spc="0" baseline="0" dirty="0">
                <a:ln>
                  <a:noFill/>
                </a:ln>
                <a:solidFill>
                  <a:schemeClr val="bg1"/>
                </a:solidFill>
                <a:effectLst/>
                <a:uFillTx/>
                <a:latin typeface="Arial" panose="020B0604020202020204" pitchFamily="34" charset="0"/>
                <a:ea typeface="Beatrice" pitchFamily="2" charset="77"/>
                <a:cs typeface="Arial" panose="020B0604020202020204" pitchFamily="34" charset="0"/>
                <a:sym typeface="Arial"/>
              </a:rPr>
              <a:t>With its new materials lab now active, PlastIC is beginning projects that will shape the future of plastic sustainability, recycling, and lifecycle design.</a:t>
            </a:r>
          </a:p>
        </p:txBody>
      </p:sp>
      <p:sp>
        <p:nvSpPr>
          <p:cNvPr id="6" name="Title 5">
            <a:extLst>
              <a:ext uri="{FF2B5EF4-FFF2-40B4-BE49-F238E27FC236}">
                <a16:creationId xmlns:a16="http://schemas.microsoft.com/office/drawing/2014/main" id="{50957AAB-AEE5-9E4E-91F3-7CDDEB191289}"/>
              </a:ext>
            </a:extLst>
          </p:cNvPr>
          <p:cNvSpPr>
            <a:spLocks noGrp="1"/>
          </p:cNvSpPr>
          <p:nvPr>
            <p:ph type="title"/>
          </p:nvPr>
        </p:nvSpPr>
        <p:spPr>
          <a:xfrm>
            <a:off x="444500" y="475789"/>
            <a:ext cx="11196514" cy="942167"/>
          </a:xfrm>
        </p:spPr>
        <p:txBody>
          <a:bodyPr>
            <a:normAutofit/>
          </a:bodyPr>
          <a:lstStyle/>
          <a:p>
            <a:pPr rtl="0"/>
            <a:r>
              <a:rPr lang="en-US" b="0" i="0" u="none" strike="noStrike" cap="none" spc="0" baseline="0" dirty="0">
                <a:ln>
                  <a:noFill/>
                </a:ln>
                <a:uFillTx/>
                <a:latin typeface="Arial" panose="020B0604020202020204" pitchFamily="34" charset="0"/>
                <a:ea typeface="Beatrice" pitchFamily="2" charset="77"/>
                <a:cs typeface="Arial" panose="020B0604020202020204" pitchFamily="34" charset="0"/>
                <a:sym typeface="Arial"/>
              </a:rPr>
              <a:t>Sustainable Campus</a:t>
            </a:r>
          </a:p>
        </p:txBody>
      </p:sp>
      <p:sp>
        <p:nvSpPr>
          <p:cNvPr id="12" name="Content Placeholder 7">
            <a:extLst>
              <a:ext uri="{FF2B5EF4-FFF2-40B4-BE49-F238E27FC236}">
                <a16:creationId xmlns:a16="http://schemas.microsoft.com/office/drawing/2014/main" id="{9CD279BF-2082-3E97-9B7C-165829938875}"/>
              </a:ext>
            </a:extLst>
          </p:cNvPr>
          <p:cNvSpPr txBox="1">
            <a:spLocks/>
          </p:cNvSpPr>
          <p:nvPr/>
        </p:nvSpPr>
        <p:spPr>
          <a:xfrm>
            <a:off x="444499" y="1360580"/>
            <a:ext cx="4613571" cy="456408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t">
            <a:normAutofit/>
          </a:bodyPr>
          <a:lstStyle>
            <a:lvl1pPr marL="0" marR="0" indent="0" algn="l" defTabSz="914400" eaLnBrk="1" latinLnBrk="0" hangingPunct="1">
              <a:lnSpc>
                <a:spcPct val="90000"/>
              </a:lnSpc>
              <a:spcBef>
                <a:spcPts val="1000"/>
              </a:spcBef>
              <a:spcAft>
                <a:spcPts val="0"/>
              </a:spcAft>
              <a:buClrTx/>
              <a:buSzPct val="100000"/>
              <a:buFont typeface="Helvetica"/>
              <a:buNone/>
              <a:tabLst/>
              <a:defRPr sz="2000" b="0" i="0" u="none" strike="noStrike" cap="none" spc="0" baseline="0">
                <a:ln>
                  <a:noFill/>
                </a:ln>
                <a:solidFill>
                  <a:schemeClr val="bg1"/>
                </a:solidFill>
                <a:uFillTx/>
                <a:latin typeface="Arial" panose="020B0604020202020204" pitchFamily="34" charset="0"/>
                <a:ea typeface="Beatrice" pitchFamily="2" charset="77"/>
                <a:cs typeface="Arial" panose="020B0604020202020204" pitchFamily="34" charset="0"/>
                <a:sym typeface="Arial"/>
              </a:defRPr>
            </a:lvl1pPr>
            <a:lvl2pPr marL="4572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9144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3716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18288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26416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6pPr>
            <a:lvl7pPr marL="30988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7pPr>
            <a:lvl8pPr marL="35560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8pPr>
            <a:lvl9pPr marL="4013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9pPr>
          </a:lstStyle>
          <a:p>
            <a:pPr>
              <a:lnSpc>
                <a:spcPct val="107000"/>
              </a:lnSpc>
              <a:spcAft>
                <a:spcPts val="800"/>
              </a:spcAft>
            </a:pPr>
            <a:endParaRPr lang="en-US" dirty="0"/>
          </a:p>
        </p:txBody>
      </p:sp>
    </p:spTree>
    <p:extLst>
      <p:ext uri="{BB962C8B-B14F-4D97-AF65-F5344CB8AC3E}">
        <p14:creationId xmlns:p14="http://schemas.microsoft.com/office/powerpoint/2010/main" val="173499930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957AAB-AEE5-9E4E-91F3-7CDDEB191289}"/>
              </a:ext>
            </a:extLst>
          </p:cNvPr>
          <p:cNvSpPr>
            <a:spLocks noGrp="1"/>
          </p:cNvSpPr>
          <p:nvPr>
            <p:ph type="title"/>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u="none" dirty="0"/>
              <a:t>Biodiversity</a:t>
            </a:r>
          </a:p>
        </p:txBody>
      </p:sp>
      <p:sp>
        <p:nvSpPr>
          <p:cNvPr id="8" name="Content Placeholder 7">
            <a:extLst>
              <a:ext uri="{FF2B5EF4-FFF2-40B4-BE49-F238E27FC236}">
                <a16:creationId xmlns:a16="http://schemas.microsoft.com/office/drawing/2014/main" id="{C4F50556-D61E-704C-A55B-4FFD4A58D985}"/>
              </a:ext>
            </a:extLst>
          </p:cNvPr>
          <p:cNvSpPr>
            <a:spLocks noGrp="1"/>
          </p:cNvSpPr>
          <p:nvPr>
            <p:ph idx="11"/>
          </p:nvPr>
        </p:nvSpPr>
        <p:spPr>
          <a:xfrm>
            <a:off x="5244662" y="1367614"/>
            <a:ext cx="6209760" cy="4564089"/>
          </a:xfrm>
        </p:spPr>
        <p:txBody>
          <a:bodyPr>
            <a:normAutofit/>
          </a:bodyPr>
          <a:lstStyle/>
          <a:p>
            <a:pPr marL="342900" indent="-342900">
              <a:lnSpc>
                <a:spcPct val="107000"/>
              </a:lnSpc>
              <a:spcAft>
                <a:spcPts val="800"/>
              </a:spcAft>
              <a:buFont typeface="Arial" panose="020B0604020202020204" pitchFamily="34" charset="0"/>
              <a:buChar char="•"/>
            </a:pPr>
            <a:r>
              <a:rPr lang="en-GB" sz="1900" dirty="0">
                <a:solidFill>
                  <a:srgbClr val="1D1D1B"/>
                </a:solidFill>
                <a:ea typeface="Calibri" panose="020F0502020204030204" pitchFamily="34" charset="0"/>
              </a:rPr>
              <a:t>There are</a:t>
            </a:r>
            <a:r>
              <a:rPr lang="en-GB" sz="1900" dirty="0">
                <a:solidFill>
                  <a:srgbClr val="1D1D1B"/>
                </a:solidFill>
                <a:effectLst/>
                <a:ea typeface="Calibri" panose="020F0502020204030204" pitchFamily="34" charset="0"/>
              </a:rPr>
              <a:t> insect hotels throughout the campus and solitary bee tubes in the side of Campus Services and AUBSU. We have also registered our hedgerows through national survey with all hedgerows being species/habitat friendly. AUB has introduced an Herb Garden that is being used by our Catering contractor to use in the daily menu’s.</a:t>
            </a:r>
            <a:endParaRPr lang="en-GB" sz="1900" dirty="0">
              <a:effectLst/>
              <a:ea typeface="Calibri" panose="020F0502020204030204" pitchFamily="34" charset="0"/>
            </a:endParaRPr>
          </a:p>
          <a:p>
            <a:pPr marL="342900" indent="-342900">
              <a:lnSpc>
                <a:spcPct val="107000"/>
              </a:lnSpc>
              <a:spcAft>
                <a:spcPts val="800"/>
              </a:spcAft>
              <a:buFont typeface="Arial" panose="020B0604020202020204" pitchFamily="34" charset="0"/>
              <a:buChar char="•"/>
            </a:pPr>
            <a:r>
              <a:rPr lang="en-GB" sz="1900" dirty="0">
                <a:solidFill>
                  <a:srgbClr val="1D1D1B"/>
                </a:solidFill>
                <a:effectLst/>
                <a:ea typeface="Calibri" panose="020F0502020204030204" pitchFamily="34" charset="0"/>
              </a:rPr>
              <a:t>There are bird, bat, and hedgehog houses featured throughout the main campus and at Elliott Road studios. Two compost bins are on campus for ‘garden’ waste. </a:t>
            </a:r>
            <a:endParaRPr lang="en-GB" sz="1900" dirty="0">
              <a:effectLst/>
              <a:ea typeface="Calibri" panose="020F0502020204030204" pitchFamily="34" charset="0"/>
            </a:endParaRPr>
          </a:p>
          <a:p>
            <a:pPr marL="342900" marR="0" indent="-342900" algn="l" defTabSz="914400" rtl="0" eaLnBrk="1" latinLnBrk="0" hangingPunct="1">
              <a:lnSpc>
                <a:spcPct val="90000"/>
              </a:lnSpc>
              <a:spcBef>
                <a:spcPts val="1000"/>
              </a:spcBef>
              <a:spcAft>
                <a:spcPts val="0"/>
              </a:spcAft>
              <a:buClrTx/>
              <a:buSzPct val="100000"/>
              <a:buFont typeface="Arial" panose="020B0604020202020204" pitchFamily="34" charset="0"/>
              <a:buChar char="•"/>
              <a:tabLst/>
            </a:pPr>
            <a:endParaRPr lang="en-US" dirty="0"/>
          </a:p>
        </p:txBody>
      </p:sp>
      <p:pic>
        <p:nvPicPr>
          <p:cNvPr id="3" name="Picture 2" descr="A building with plants and a wood deck&#10;&#10;Description automatically generated">
            <a:extLst>
              <a:ext uri="{FF2B5EF4-FFF2-40B4-BE49-F238E27FC236}">
                <a16:creationId xmlns:a16="http://schemas.microsoft.com/office/drawing/2014/main" id="{F517A66A-CDC3-913C-74DE-6DAC77D5A0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986" y="1417956"/>
            <a:ext cx="4199690" cy="4513747"/>
          </a:xfrm>
          <a:prstGeom prst="rect">
            <a:avLst/>
          </a:prstGeom>
        </p:spPr>
      </p:pic>
      <p:pic>
        <p:nvPicPr>
          <p:cNvPr id="4" name="Picture 3" descr="A green square with white text and a heart and pulse&#10;&#10;Description automatically generated">
            <a:extLst>
              <a:ext uri="{FF2B5EF4-FFF2-40B4-BE49-F238E27FC236}">
                <a16:creationId xmlns:a16="http://schemas.microsoft.com/office/drawing/2014/main" id="{F3AF1E9C-FB51-CF43-6703-3FE1F77EA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096" y="410889"/>
            <a:ext cx="539496" cy="539496"/>
          </a:xfrm>
          <a:prstGeom prst="rect">
            <a:avLst/>
          </a:prstGeom>
        </p:spPr>
      </p:pic>
      <p:pic>
        <p:nvPicPr>
          <p:cNvPr id="7" name="Picture 6" descr="A logo of a city&#10;&#10;Description automatically generated">
            <a:extLst>
              <a:ext uri="{FF2B5EF4-FFF2-40B4-BE49-F238E27FC236}">
                <a16:creationId xmlns:a16="http://schemas.microsoft.com/office/drawing/2014/main" id="{DA3F715B-DB07-5EBB-2137-E78314B15F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0592" y="415929"/>
            <a:ext cx="539496" cy="539496"/>
          </a:xfrm>
          <a:prstGeom prst="rect">
            <a:avLst/>
          </a:prstGeom>
        </p:spPr>
      </p:pic>
      <p:pic>
        <p:nvPicPr>
          <p:cNvPr id="10" name="Picture 9" descr="A green sign with white text and a tree and birds&#10;&#10;Description automatically generated">
            <a:extLst>
              <a:ext uri="{FF2B5EF4-FFF2-40B4-BE49-F238E27FC236}">
                <a16:creationId xmlns:a16="http://schemas.microsoft.com/office/drawing/2014/main" id="{DDCF934C-E9AE-B44B-4A9B-804B12932C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0088" y="415929"/>
            <a:ext cx="539496" cy="539496"/>
          </a:xfrm>
          <a:prstGeom prst="rect">
            <a:avLst/>
          </a:prstGeom>
        </p:spPr>
      </p:pic>
    </p:spTree>
    <p:extLst>
      <p:ext uri="{BB962C8B-B14F-4D97-AF65-F5344CB8AC3E}">
        <p14:creationId xmlns:p14="http://schemas.microsoft.com/office/powerpoint/2010/main" val="157134373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a:xfrm>
            <a:off x="444500" y="475789"/>
            <a:ext cx="5358422" cy="942167"/>
          </a:xfrm>
        </p:spPr>
        <p:txBody>
          <a:bodyPr>
            <a:normAutofit/>
          </a:bodyPr>
          <a:lstStyle/>
          <a:p>
            <a:pPr marL="0" marR="0" indent="0" defTabSz="914400" rtl="0" eaLnBrk="1" latinLnBrk="0" hangingPunct="1">
              <a:spcBef>
                <a:spcPts val="0"/>
              </a:spcBef>
              <a:spcAft>
                <a:spcPts val="0"/>
              </a:spcAft>
              <a:buClrTx/>
              <a:buSzTx/>
              <a:buFontTx/>
              <a:buNone/>
              <a:tabLst/>
            </a:pPr>
            <a:r>
              <a:rPr lang="en-US" dirty="0"/>
              <a:t>Contents</a:t>
            </a:r>
            <a:endParaRPr lang="en-US" u="none" dirty="0"/>
          </a:p>
        </p:txBody>
      </p:sp>
      <p:sp>
        <p:nvSpPr>
          <p:cNvPr id="19" name="Content Placeholder 2">
            <a:extLst>
              <a:ext uri="{FF2B5EF4-FFF2-40B4-BE49-F238E27FC236}">
                <a16:creationId xmlns:a16="http://schemas.microsoft.com/office/drawing/2014/main" id="{DC902F82-A714-0577-21AD-2C805F4C8A06}"/>
              </a:ext>
            </a:extLst>
          </p:cNvPr>
          <p:cNvSpPr>
            <a:spLocks noGrp="1"/>
          </p:cNvSpPr>
          <p:nvPr>
            <p:ph idx="1"/>
          </p:nvPr>
        </p:nvSpPr>
        <p:spPr>
          <a:xfrm>
            <a:off x="444500" y="1440031"/>
            <a:ext cx="5358420" cy="4346171"/>
          </a:xfrm>
        </p:spPr>
        <p:txBody>
          <a:bodyPr anchor="t">
            <a:normAutofit/>
          </a:bodyPr>
          <a:lstStyle/>
          <a:p>
            <a:pPr marL="285750" indent="-285750">
              <a:buFont typeface="Arial" panose="020B0604020202020204" pitchFamily="34" charset="0"/>
              <a:buChar char="•"/>
            </a:pPr>
            <a:r>
              <a:rPr lang="en-US" sz="1400" dirty="0"/>
              <a:t>Message from the Vice-Chancellor and CEO</a:t>
            </a:r>
          </a:p>
          <a:p>
            <a:pPr marL="285750" indent="-285750">
              <a:buFont typeface="Arial" panose="020B0604020202020204" pitchFamily="34" charset="0"/>
              <a:buChar char="•"/>
            </a:pPr>
            <a:r>
              <a:rPr lang="en-US" sz="1400" dirty="0"/>
              <a:t>Introduction</a:t>
            </a:r>
          </a:p>
          <a:p>
            <a:pPr marL="285750" indent="-285750">
              <a:buFont typeface="Arial" panose="020B0604020202020204" pitchFamily="34" charset="0"/>
              <a:buChar char="•"/>
            </a:pPr>
            <a:r>
              <a:rPr lang="en-US" sz="1400" dirty="0"/>
              <a:t>Net Zero Summary</a:t>
            </a:r>
          </a:p>
          <a:p>
            <a:pPr marL="285750" indent="-285750">
              <a:buFont typeface="Arial" panose="020B0604020202020204" pitchFamily="34" charset="0"/>
              <a:buChar char="•"/>
            </a:pPr>
            <a:r>
              <a:rPr lang="en-US" sz="1400" dirty="0"/>
              <a:t>Net Zero in Numbers</a:t>
            </a:r>
          </a:p>
          <a:p>
            <a:pPr marL="285750" indent="-285750">
              <a:buFont typeface="Arial" panose="020B0604020202020204" pitchFamily="34" charset="0"/>
              <a:buChar char="•"/>
            </a:pPr>
            <a:r>
              <a:rPr lang="en-US" sz="1400" dirty="0"/>
              <a:t>Carbon Neutral and Offsetting</a:t>
            </a:r>
          </a:p>
          <a:p>
            <a:pPr marL="285750" indent="-285750">
              <a:buFont typeface="Arial" panose="020B0604020202020204" pitchFamily="34" charset="0"/>
              <a:buChar char="•"/>
            </a:pPr>
            <a:r>
              <a:rPr lang="en-US" sz="1400" dirty="0"/>
              <a:t>Water and Energy</a:t>
            </a:r>
          </a:p>
          <a:p>
            <a:pPr marL="285750" indent="-285750">
              <a:buFont typeface="Arial" panose="020B0604020202020204" pitchFamily="34" charset="0"/>
              <a:buChar char="•"/>
            </a:pPr>
            <a:r>
              <a:rPr lang="en-US" sz="1400" dirty="0"/>
              <a:t>Sustainable Resource Management</a:t>
            </a:r>
          </a:p>
          <a:p>
            <a:pPr marL="285750" indent="-285750">
              <a:buFont typeface="Arial" panose="020B0604020202020204" pitchFamily="34" charset="0"/>
              <a:buChar char="•"/>
            </a:pPr>
            <a:r>
              <a:rPr lang="en-US" sz="1400" dirty="0"/>
              <a:t>Travel</a:t>
            </a:r>
          </a:p>
          <a:p>
            <a:pPr marL="285750" indent="-285750">
              <a:buFont typeface="Arial" panose="020B0604020202020204" pitchFamily="34" charset="0"/>
              <a:buChar char="•"/>
            </a:pPr>
            <a:r>
              <a:rPr lang="en-US" sz="1400" dirty="0"/>
              <a:t>Sustainable Campus</a:t>
            </a:r>
          </a:p>
          <a:p>
            <a:pPr marL="285750" indent="-285750">
              <a:buFont typeface="Arial" panose="020B0604020202020204" pitchFamily="34" charset="0"/>
              <a:buChar char="•"/>
            </a:pPr>
            <a:r>
              <a:rPr lang="en-US" sz="1400" dirty="0"/>
              <a:t>Biodiversity</a:t>
            </a:r>
          </a:p>
          <a:p>
            <a:pPr marL="285750" indent="-285750">
              <a:buFont typeface="Arial" panose="020B0604020202020204" pitchFamily="34" charset="0"/>
              <a:buChar char="•"/>
            </a:pPr>
            <a:r>
              <a:rPr lang="en-US" sz="1400" dirty="0"/>
              <a:t>Social Justice</a:t>
            </a:r>
          </a:p>
          <a:p>
            <a:pPr marL="285750" indent="-285750">
              <a:buFont typeface="Arial" panose="020B0604020202020204" pitchFamily="34" charset="0"/>
              <a:buChar char="•"/>
            </a:pPr>
            <a:r>
              <a:rPr lang="en-US" sz="1400" dirty="0"/>
              <a:t>Supplementary Information</a:t>
            </a:r>
          </a:p>
          <a:p>
            <a:pPr marL="285750" indent="-285750">
              <a:buFont typeface="Arial" panose="020B0604020202020204" pitchFamily="34" charset="0"/>
              <a:buChar char="•"/>
            </a:pPr>
            <a:r>
              <a:rPr lang="en-US" sz="1400" dirty="0"/>
              <a:t>About This Report</a:t>
            </a:r>
          </a:p>
          <a:p>
            <a:endParaRPr lang="en-US" sz="1400" dirty="0"/>
          </a:p>
          <a:p>
            <a:endParaRPr lang="en-US" sz="1400" dirty="0"/>
          </a:p>
        </p:txBody>
      </p:sp>
      <p:pic>
        <p:nvPicPr>
          <p:cNvPr id="3" name="Picture 2">
            <a:extLst>
              <a:ext uri="{FF2B5EF4-FFF2-40B4-BE49-F238E27FC236}">
                <a16:creationId xmlns:a16="http://schemas.microsoft.com/office/drawing/2014/main" id="{C4325B83-EE7C-83D5-20FF-FAD1F946357C}"/>
              </a:ext>
            </a:extLst>
          </p:cNvPr>
          <p:cNvPicPr>
            <a:picLocks noChangeAspect="1"/>
          </p:cNvPicPr>
          <p:nvPr/>
        </p:nvPicPr>
        <p:blipFill>
          <a:blip r:embed="rId2">
            <a:extLst>
              <a:ext uri="{28A0092B-C50C-407E-A947-70E740481C1C}">
                <a14:useLocalDpi xmlns:a14="http://schemas.microsoft.com/office/drawing/2010/main" val="0"/>
              </a:ext>
            </a:extLst>
          </a:blip>
          <a:srcRect l="20455" r="12618" b="1"/>
          <a:stretch>
            <a:fillRect/>
          </a:stretch>
        </p:blipFill>
        <p:spPr>
          <a:xfrm>
            <a:off x="6282590" y="475789"/>
            <a:ext cx="5358423" cy="5344215"/>
          </a:xfrm>
          <a:prstGeom prst="rect">
            <a:avLst/>
          </a:prstGeom>
          <a:noFill/>
        </p:spPr>
      </p:pic>
    </p:spTree>
    <p:extLst>
      <p:ext uri="{BB962C8B-B14F-4D97-AF65-F5344CB8AC3E}">
        <p14:creationId xmlns:p14="http://schemas.microsoft.com/office/powerpoint/2010/main" val="285020335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4F50556-D61E-704C-A55B-4FFD4A58D985}"/>
              </a:ext>
            </a:extLst>
          </p:cNvPr>
          <p:cNvSpPr>
            <a:spLocks noGrp="1"/>
          </p:cNvSpPr>
          <p:nvPr>
            <p:ph idx="14"/>
          </p:nvPr>
        </p:nvSpPr>
        <p:spPr>
          <a:xfrm>
            <a:off x="6296449" y="1440031"/>
            <a:ext cx="5358420" cy="4346171"/>
          </a:xfrm>
        </p:spPr>
        <p:txBody>
          <a:bodyPr>
            <a:normAutofit lnSpcReduction="10000"/>
          </a:bodyPr>
          <a:lstStyle/>
          <a:p>
            <a:pPr>
              <a:spcAft>
                <a:spcPts val="800"/>
              </a:spcAft>
              <a:buFont typeface="Arial" panose="020B0604020202020204" pitchFamily="34" charset="0"/>
              <a:buChar char="•"/>
            </a:pPr>
            <a:r>
              <a:rPr lang="en-GB" sz="1800" dirty="0">
                <a:effectLst/>
              </a:rPr>
              <a:t>AUB is a Champion of the Dorset Sustainable Palm Oil initiative.</a:t>
            </a:r>
          </a:p>
          <a:p>
            <a:pPr>
              <a:spcAft>
                <a:spcPts val="800"/>
              </a:spcAft>
              <a:buFont typeface="Arial" panose="020B0604020202020204" pitchFamily="34" charset="0"/>
              <a:buChar char="•"/>
            </a:pPr>
            <a:r>
              <a:rPr lang="en-GB" sz="1800" dirty="0">
                <a:effectLst/>
              </a:rPr>
              <a:t>Food bank available in </a:t>
            </a:r>
            <a:r>
              <a:rPr lang="en-GB" sz="1800" dirty="0"/>
              <a:t>Library</a:t>
            </a:r>
            <a:r>
              <a:rPr lang="en-GB" sz="1800" dirty="0">
                <a:effectLst/>
              </a:rPr>
              <a:t> (access for all the community to use).</a:t>
            </a:r>
          </a:p>
          <a:p>
            <a:pPr>
              <a:spcAft>
                <a:spcPts val="800"/>
              </a:spcAft>
              <a:buFont typeface="Arial" panose="020B0604020202020204" pitchFamily="34" charset="0"/>
              <a:buChar char="•"/>
            </a:pPr>
            <a:r>
              <a:rPr lang="en-GB" sz="1800" dirty="0"/>
              <a:t>University Retreat: for student mental health.</a:t>
            </a:r>
          </a:p>
          <a:p>
            <a:pPr>
              <a:spcAft>
                <a:spcPts val="800"/>
              </a:spcAft>
              <a:buFont typeface="Arial" panose="020B0604020202020204" pitchFamily="34" charset="0"/>
              <a:buChar char="•"/>
            </a:pPr>
            <a:r>
              <a:rPr lang="en-GB" sz="1800" dirty="0"/>
              <a:t>Fairtrade events and campaigns held during the two-year timeframe. Two information campaigns were held to take Fairtrade to people rather than host events for people to attend. One of the campaigns include an ‘information blast’ where for a few days it was included throughout the campus. Survey demonstrates that students are committed to AUB remaining a Fairtrade university alongside ethical procurement. There is still scope to improve awareness through future events and </a:t>
            </a:r>
            <a:r>
              <a:rPr lang="en-GB" sz="1800"/>
              <a:t>campaigns.</a:t>
            </a:r>
            <a:endParaRPr lang="en-GB" sz="1100" dirty="0">
              <a:effectLst/>
            </a:endParaRPr>
          </a:p>
        </p:txBody>
      </p:sp>
      <p:sp>
        <p:nvSpPr>
          <p:cNvPr id="6" name="Title 5">
            <a:extLst>
              <a:ext uri="{FF2B5EF4-FFF2-40B4-BE49-F238E27FC236}">
                <a16:creationId xmlns:a16="http://schemas.microsoft.com/office/drawing/2014/main" id="{50957AAB-AEE5-9E4E-91F3-7CDDEB191289}"/>
              </a:ext>
            </a:extLst>
          </p:cNvPr>
          <p:cNvSpPr>
            <a:spLocks noGrp="1"/>
          </p:cNvSpPr>
          <p:nvPr>
            <p:ph type="title"/>
          </p:nvPr>
        </p:nvSpPr>
        <p:spPr>
          <a:xfrm>
            <a:off x="444500" y="475789"/>
            <a:ext cx="11196514" cy="942167"/>
          </a:xfrm>
        </p:spPr>
        <p:txBody>
          <a:bodyPr>
            <a:normAutofit/>
          </a:bodyPr>
          <a:lstStyle/>
          <a:p>
            <a:pPr marL="0" marR="0" indent="0" defTabSz="914400" rtl="0" eaLnBrk="1" latinLnBrk="0" hangingPunct="1">
              <a:spcBef>
                <a:spcPts val="0"/>
              </a:spcBef>
              <a:spcAft>
                <a:spcPts val="0"/>
              </a:spcAft>
              <a:buClrTx/>
              <a:buSzTx/>
              <a:buFontTx/>
              <a:buNone/>
              <a:tabLst/>
            </a:pPr>
            <a:r>
              <a:rPr lang="en-US" dirty="0"/>
              <a:t>Social Justice</a:t>
            </a:r>
            <a:endParaRPr lang="en-US" u="none" dirty="0"/>
          </a:p>
        </p:txBody>
      </p:sp>
      <p:pic>
        <p:nvPicPr>
          <p:cNvPr id="3" name="Picture 2" descr="A red sign with white people and text&#10;&#10;Description automatically generated">
            <a:extLst>
              <a:ext uri="{FF2B5EF4-FFF2-40B4-BE49-F238E27FC236}">
                <a16:creationId xmlns:a16="http://schemas.microsoft.com/office/drawing/2014/main" id="{278B98D2-8D0E-6D0C-3002-65059D859A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4872" y="409231"/>
            <a:ext cx="539496" cy="539496"/>
          </a:xfrm>
          <a:prstGeom prst="rect">
            <a:avLst/>
          </a:prstGeom>
        </p:spPr>
      </p:pic>
      <p:pic>
        <p:nvPicPr>
          <p:cNvPr id="7" name="Picture 6" descr="A yellow sign with a bowl of soup&#10;&#10;Description automatically generated">
            <a:extLst>
              <a:ext uri="{FF2B5EF4-FFF2-40B4-BE49-F238E27FC236}">
                <a16:creationId xmlns:a16="http://schemas.microsoft.com/office/drawing/2014/main" id="{5B1E640A-6DA9-B4E2-43A8-A05EA968C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368" y="409231"/>
            <a:ext cx="539496" cy="539496"/>
          </a:xfrm>
          <a:prstGeom prst="rect">
            <a:avLst/>
          </a:prstGeom>
        </p:spPr>
      </p:pic>
      <p:pic>
        <p:nvPicPr>
          <p:cNvPr id="10" name="Picture 9" descr="A green square with white text and a heart and pulse&#10;&#10;Description automatically generated">
            <a:extLst>
              <a:ext uri="{FF2B5EF4-FFF2-40B4-BE49-F238E27FC236}">
                <a16:creationId xmlns:a16="http://schemas.microsoft.com/office/drawing/2014/main" id="{15E819B1-63E4-B015-1717-1C60880129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244" y="409231"/>
            <a:ext cx="539496" cy="539496"/>
          </a:xfrm>
          <a:prstGeom prst="rect">
            <a:avLst/>
          </a:prstGeom>
        </p:spPr>
      </p:pic>
      <p:pic>
        <p:nvPicPr>
          <p:cNvPr id="12" name="Picture 11" descr="A red sign with a book and pencil&#10;&#10;Description automatically generated">
            <a:extLst>
              <a:ext uri="{FF2B5EF4-FFF2-40B4-BE49-F238E27FC236}">
                <a16:creationId xmlns:a16="http://schemas.microsoft.com/office/drawing/2014/main" id="{136CEC4B-2C8E-71A7-9E0C-1CDDDF7F0F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2185" y="409231"/>
            <a:ext cx="539496" cy="539496"/>
          </a:xfrm>
          <a:prstGeom prst="rect">
            <a:avLst/>
          </a:prstGeom>
        </p:spPr>
      </p:pic>
      <p:pic>
        <p:nvPicPr>
          <p:cNvPr id="14" name="Picture 13" descr="A red square with white text and a symbol&#10;&#10;Description automatically generated">
            <a:extLst>
              <a:ext uri="{FF2B5EF4-FFF2-40B4-BE49-F238E27FC236}">
                <a16:creationId xmlns:a16="http://schemas.microsoft.com/office/drawing/2014/main" id="{F82ED149-D022-7862-BC34-6FD2581570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9903" y="409231"/>
            <a:ext cx="539496" cy="539496"/>
          </a:xfrm>
          <a:prstGeom prst="rect">
            <a:avLst/>
          </a:prstGeom>
        </p:spPr>
      </p:pic>
      <p:pic>
        <p:nvPicPr>
          <p:cNvPr id="16" name="Picture 15" descr="A red square with white text and a graph&#10;&#10;Description automatically generated">
            <a:extLst>
              <a:ext uri="{FF2B5EF4-FFF2-40B4-BE49-F238E27FC236}">
                <a16:creationId xmlns:a16="http://schemas.microsoft.com/office/drawing/2014/main" id="{5FA6FFE9-715A-0218-72CB-3473E85C28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7622" y="409231"/>
            <a:ext cx="539496" cy="539496"/>
          </a:xfrm>
          <a:prstGeom prst="rect">
            <a:avLst/>
          </a:prstGeom>
        </p:spPr>
      </p:pic>
      <p:pic>
        <p:nvPicPr>
          <p:cNvPr id="18" name="Picture 17" descr="A pink square with white text and white arrows&#10;&#10;Description automatically generated">
            <a:extLst>
              <a:ext uri="{FF2B5EF4-FFF2-40B4-BE49-F238E27FC236}">
                <a16:creationId xmlns:a16="http://schemas.microsoft.com/office/drawing/2014/main" id="{A7722D6B-4343-CB97-33CC-2F778A8C43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97118" y="409231"/>
            <a:ext cx="539496" cy="539496"/>
          </a:xfrm>
          <a:prstGeom prst="rect">
            <a:avLst/>
          </a:prstGeom>
        </p:spPr>
      </p:pic>
      <p:pic>
        <p:nvPicPr>
          <p:cNvPr id="20" name="Picture 19" descr="A yellow rectangular sign with white text&#10;&#10;Description automatically generated">
            <a:extLst>
              <a:ext uri="{FF2B5EF4-FFF2-40B4-BE49-F238E27FC236}">
                <a16:creationId xmlns:a16="http://schemas.microsoft.com/office/drawing/2014/main" id="{B0A36321-3A19-6EC9-AABC-A9D1C236F9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6614" y="409231"/>
            <a:ext cx="539496" cy="539496"/>
          </a:xfrm>
          <a:prstGeom prst="rect">
            <a:avLst/>
          </a:prstGeom>
        </p:spPr>
      </p:pic>
      <p:pic>
        <p:nvPicPr>
          <p:cNvPr id="22" name="Picture 21" descr="A blue and white sign with a bird and a gavel&#10;&#10;Description automatically generated">
            <a:extLst>
              <a:ext uri="{FF2B5EF4-FFF2-40B4-BE49-F238E27FC236}">
                <a16:creationId xmlns:a16="http://schemas.microsoft.com/office/drawing/2014/main" id="{7C8BD555-F386-04C0-B431-494C2C9FE5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76110" y="409231"/>
            <a:ext cx="539496" cy="539496"/>
          </a:xfrm>
          <a:prstGeom prst="rect">
            <a:avLst/>
          </a:prstGeom>
        </p:spPr>
      </p:pic>
      <p:pic>
        <p:nvPicPr>
          <p:cNvPr id="24" name="Picture 23" descr="A blue background with white text and a logo&#10;&#10;Description automatically generated">
            <a:extLst>
              <a:ext uri="{FF2B5EF4-FFF2-40B4-BE49-F238E27FC236}">
                <a16:creationId xmlns:a16="http://schemas.microsoft.com/office/drawing/2014/main" id="{07289DAC-38CA-C610-2CDE-9B5CDE2E98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15606" y="409231"/>
            <a:ext cx="539496" cy="539496"/>
          </a:xfrm>
          <a:prstGeom prst="rect">
            <a:avLst/>
          </a:prstGeom>
        </p:spPr>
      </p:pic>
      <p:pic>
        <p:nvPicPr>
          <p:cNvPr id="5" name="Picture 4">
            <a:extLst>
              <a:ext uri="{FF2B5EF4-FFF2-40B4-BE49-F238E27FC236}">
                <a16:creationId xmlns:a16="http://schemas.microsoft.com/office/drawing/2014/main" id="{1BCA7DAB-CE5F-174A-47FC-7621F35E3E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4567" y="1271132"/>
            <a:ext cx="5467114" cy="4448533"/>
          </a:xfrm>
          <a:prstGeom prst="rect">
            <a:avLst/>
          </a:prstGeom>
        </p:spPr>
      </p:pic>
    </p:spTree>
    <p:extLst>
      <p:ext uri="{BB962C8B-B14F-4D97-AF65-F5344CB8AC3E}">
        <p14:creationId xmlns:p14="http://schemas.microsoft.com/office/powerpoint/2010/main" val="361780287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C79206-A29C-2ED4-4592-E482053C69DD}"/>
              </a:ext>
            </a:extLst>
          </p:cNvPr>
          <p:cNvSpPr txBox="1"/>
          <p:nvPr/>
        </p:nvSpPr>
        <p:spPr>
          <a:xfrm>
            <a:off x="3118104" y="1344168"/>
            <a:ext cx="1060704"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lang="en-GB" sz="1000" dirty="0"/>
          </a:p>
          <a:p>
            <a:pPr marL="0" marR="0" indent="0" algn="ctr" defTabSz="914400" rtl="0" fontAlgn="auto" latinLnBrk="0" hangingPunct="0">
              <a:lnSpc>
                <a:spcPct val="90000"/>
              </a:lnSpc>
              <a:spcBef>
                <a:spcPts val="0"/>
              </a:spcBef>
              <a:spcAft>
                <a:spcPts val="0"/>
              </a:spcAft>
              <a:buClrTx/>
              <a:buSzTx/>
              <a:buFontTx/>
              <a:buNone/>
              <a:tabLst/>
            </a:pPr>
            <a:r>
              <a:rPr lang="en-GB" sz="1400" dirty="0">
                <a:solidFill>
                  <a:schemeClr val="bg1"/>
                </a:solidFill>
              </a:rPr>
              <a:t>ENERGY AND </a:t>
            </a:r>
          </a:p>
          <a:p>
            <a:pPr marL="0" marR="0" indent="0" algn="ctr" defTabSz="914400" rtl="0" fontAlgn="auto" latinLnBrk="0" hangingPunct="0">
              <a:lnSpc>
                <a:spcPct val="90000"/>
              </a:lnSpc>
              <a:spcBef>
                <a:spcPts val="0"/>
              </a:spcBef>
              <a:spcAft>
                <a:spcPts val="0"/>
              </a:spcAft>
              <a:buClrTx/>
              <a:buSzTx/>
              <a:buFontTx/>
              <a:buNone/>
              <a:tabLst/>
            </a:pPr>
            <a:endParaRPr lang="en-GB" sz="1400" dirty="0">
              <a:solidFill>
                <a:schemeClr val="bg1"/>
              </a:solidFill>
            </a:endParaRPr>
          </a:p>
          <a:p>
            <a:pPr marL="0" marR="0" indent="0" algn="ctr" defTabSz="914400" rtl="0" fontAlgn="auto" latinLnBrk="0" hangingPunct="0">
              <a:lnSpc>
                <a:spcPct val="90000"/>
              </a:lnSpc>
              <a:spcBef>
                <a:spcPts val="0"/>
              </a:spcBef>
              <a:spcAft>
                <a:spcPts val="0"/>
              </a:spcAft>
              <a:buClrTx/>
              <a:buSzTx/>
              <a:buFontTx/>
              <a:buNone/>
              <a:tabLst/>
            </a:pPr>
            <a:r>
              <a:rPr lang="en-GB" sz="1400" dirty="0">
                <a:solidFill>
                  <a:schemeClr val="bg1"/>
                </a:solidFill>
              </a:rPr>
              <a:t>WATER</a:t>
            </a:r>
            <a:endParaRPr kumimoji="0" lang="en-GB" sz="1400" b="1" i="0" u="none" strike="noStrike" cap="none" spc="0" normalizeH="0" baseline="0" dirty="0">
              <a:ln>
                <a:noFill/>
              </a:ln>
              <a:solidFill>
                <a:schemeClr val="bg1"/>
              </a:solidFill>
              <a:effectLst/>
              <a:uFillTx/>
              <a:latin typeface="Arial"/>
              <a:ea typeface="Arial"/>
              <a:cs typeface="Arial"/>
              <a:sym typeface="Arial"/>
            </a:endParaRPr>
          </a:p>
        </p:txBody>
      </p:sp>
      <p:sp>
        <p:nvSpPr>
          <p:cNvPr id="5" name="TextBox 4">
            <a:extLst>
              <a:ext uri="{FF2B5EF4-FFF2-40B4-BE49-F238E27FC236}">
                <a16:creationId xmlns:a16="http://schemas.microsoft.com/office/drawing/2014/main" id="{3C16EA31-EFBF-9CAF-491D-BA2FB64D95DC}"/>
              </a:ext>
            </a:extLst>
          </p:cNvPr>
          <p:cNvSpPr txBox="1"/>
          <p:nvPr/>
        </p:nvSpPr>
        <p:spPr>
          <a:xfrm>
            <a:off x="5202936" y="1115568"/>
            <a:ext cx="2029968" cy="292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40000" lnSpcReduction="20000"/>
          </a:bodyPr>
          <a:lstStyle/>
          <a:p>
            <a:pPr marL="0" marR="0" indent="0" algn="ctr" defTabSz="914400" rtl="0" fontAlgn="auto" latinLnBrk="0" hangingPunct="0">
              <a:lnSpc>
                <a:spcPct val="90000"/>
              </a:lnSpc>
              <a:spcBef>
                <a:spcPts val="0"/>
              </a:spcBef>
              <a:spcAft>
                <a:spcPts val="0"/>
              </a:spcAft>
              <a:buClrTx/>
              <a:buSzTx/>
              <a:buFontTx/>
              <a:buNone/>
              <a:tabLst/>
            </a:pPr>
            <a:r>
              <a:rPr lang="en-GB" dirty="0">
                <a:solidFill>
                  <a:schemeClr val="bg1"/>
                </a:solidFill>
              </a:rPr>
              <a:t>W</a:t>
            </a:r>
            <a:r>
              <a:rPr kumimoji="0" lang="en-GB" sz="4400" b="1" i="0" u="none" strike="noStrike" cap="none" spc="0" normalizeH="0" baseline="0" dirty="0">
                <a:ln>
                  <a:noFill/>
                </a:ln>
                <a:solidFill>
                  <a:schemeClr val="bg1"/>
                </a:solidFill>
                <a:effectLst/>
                <a:uFillTx/>
                <a:latin typeface="Arial"/>
                <a:ea typeface="Arial"/>
                <a:cs typeface="Arial"/>
                <a:sym typeface="Arial"/>
              </a:rPr>
              <a:t>ASTE</a:t>
            </a:r>
          </a:p>
        </p:txBody>
      </p:sp>
      <p:sp>
        <p:nvSpPr>
          <p:cNvPr id="10" name="TextBox 9">
            <a:extLst>
              <a:ext uri="{FF2B5EF4-FFF2-40B4-BE49-F238E27FC236}">
                <a16:creationId xmlns:a16="http://schemas.microsoft.com/office/drawing/2014/main" id="{2272CE2D-C9C6-6A37-0A27-4A087EDCCCA3}"/>
              </a:ext>
            </a:extLst>
          </p:cNvPr>
          <p:cNvSpPr txBox="1"/>
          <p:nvPr/>
        </p:nvSpPr>
        <p:spPr>
          <a:xfrm>
            <a:off x="8385048" y="1344168"/>
            <a:ext cx="539496" cy="1874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T</a:t>
            </a:r>
          </a:p>
          <a:p>
            <a:pPr marL="0" marR="0" indent="0" algn="ctr" defTabSz="914400" rtl="0" fontAlgn="auto" latinLnBrk="0" hangingPunct="0">
              <a:lnSpc>
                <a:spcPct val="90000"/>
              </a:lnSpc>
              <a:spcBef>
                <a:spcPts val="0"/>
              </a:spcBef>
              <a:spcAft>
                <a:spcPts val="0"/>
              </a:spcAft>
              <a:buClrTx/>
              <a:buSzTx/>
              <a:buFontTx/>
              <a:buNone/>
              <a:tabLst/>
            </a:pPr>
            <a:r>
              <a:rPr lang="en-GB" sz="1800" dirty="0">
                <a:solidFill>
                  <a:schemeClr val="bg1"/>
                </a:solidFill>
              </a:rPr>
              <a:t>R</a:t>
            </a:r>
          </a:p>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A</a:t>
            </a:r>
          </a:p>
          <a:p>
            <a:pPr marL="0" marR="0" indent="0" algn="ctr" defTabSz="914400" rtl="0" fontAlgn="auto" latinLnBrk="0" hangingPunct="0">
              <a:lnSpc>
                <a:spcPct val="90000"/>
              </a:lnSpc>
              <a:spcBef>
                <a:spcPts val="0"/>
              </a:spcBef>
              <a:spcAft>
                <a:spcPts val="0"/>
              </a:spcAft>
              <a:buClrTx/>
              <a:buSzTx/>
              <a:buFontTx/>
              <a:buNone/>
              <a:tabLst/>
            </a:pPr>
            <a:r>
              <a:rPr lang="en-GB" sz="1800" dirty="0">
                <a:solidFill>
                  <a:schemeClr val="bg1"/>
                </a:solidFill>
              </a:rPr>
              <a:t>V</a:t>
            </a:r>
          </a:p>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E</a:t>
            </a:r>
          </a:p>
          <a:p>
            <a:pPr marL="0" marR="0" indent="0" algn="ctr" defTabSz="914400" rtl="0" fontAlgn="auto" latinLnBrk="0" hangingPunct="0">
              <a:lnSpc>
                <a:spcPct val="90000"/>
              </a:lnSpc>
              <a:spcBef>
                <a:spcPts val="0"/>
              </a:spcBef>
              <a:spcAft>
                <a:spcPts val="0"/>
              </a:spcAft>
              <a:buClrTx/>
              <a:buSzTx/>
              <a:buFontTx/>
              <a:buNone/>
              <a:tabLst/>
            </a:pPr>
            <a:r>
              <a:rPr lang="en-GB" sz="1800" dirty="0">
                <a:solidFill>
                  <a:schemeClr val="bg1"/>
                </a:solidFill>
              </a:rPr>
              <a:t>L</a:t>
            </a:r>
            <a:endParaRPr kumimoji="0" lang="en-GB" sz="1800" b="1" i="0" u="none" strike="noStrike" cap="none" spc="0" normalizeH="0" baseline="0" dirty="0">
              <a:ln>
                <a:noFill/>
              </a:ln>
              <a:solidFill>
                <a:schemeClr val="bg1"/>
              </a:solidFill>
              <a:effectLst/>
              <a:uFillTx/>
              <a:latin typeface="Arial"/>
              <a:ea typeface="Arial"/>
              <a:cs typeface="Arial"/>
              <a:sym typeface="Arial"/>
            </a:endParaRPr>
          </a:p>
        </p:txBody>
      </p:sp>
      <p:sp>
        <p:nvSpPr>
          <p:cNvPr id="11" name="TextBox 10">
            <a:extLst>
              <a:ext uri="{FF2B5EF4-FFF2-40B4-BE49-F238E27FC236}">
                <a16:creationId xmlns:a16="http://schemas.microsoft.com/office/drawing/2014/main" id="{6AE00D37-4FD0-ABD3-1A55-F332C392EA4E}"/>
              </a:ext>
            </a:extLst>
          </p:cNvPr>
          <p:cNvSpPr txBox="1"/>
          <p:nvPr/>
        </p:nvSpPr>
        <p:spPr>
          <a:xfrm rot="366015">
            <a:off x="989839" y="5376196"/>
            <a:ext cx="2853360" cy="424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SUSTAINABLE CAMPUS</a:t>
            </a:r>
          </a:p>
        </p:txBody>
      </p:sp>
      <p:sp>
        <p:nvSpPr>
          <p:cNvPr id="12" name="AutoShape 24" descr="Biodiversity Vector Images | Depositphotos">
            <a:extLst>
              <a:ext uri="{FF2B5EF4-FFF2-40B4-BE49-F238E27FC236}">
                <a16:creationId xmlns:a16="http://schemas.microsoft.com/office/drawing/2014/main" id="{F0AA6B97-F563-9793-DC2B-72A723C5715A}"/>
              </a:ext>
            </a:extLst>
          </p:cNvPr>
          <p:cNvSpPr>
            <a:spLocks noChangeAspect="1" noChangeArrowheads="1"/>
          </p:cNvSpPr>
          <p:nvPr/>
        </p:nvSpPr>
        <p:spPr bwMode="auto">
          <a:xfrm>
            <a:off x="4946904" y="3276600"/>
            <a:ext cx="2670048" cy="14325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AutoShape 26" descr="Biodiversity Vector Images | Depositphotos">
            <a:extLst>
              <a:ext uri="{FF2B5EF4-FFF2-40B4-BE49-F238E27FC236}">
                <a16:creationId xmlns:a16="http://schemas.microsoft.com/office/drawing/2014/main" id="{EECBECD7-5F34-7577-8C0F-9E72E4B275E5}"/>
              </a:ext>
            </a:extLst>
          </p:cNvPr>
          <p:cNvSpPr>
            <a:spLocks noChangeAspect="1" noChangeArrowheads="1"/>
          </p:cNvSpPr>
          <p:nvPr/>
        </p:nvSpPr>
        <p:spPr bwMode="auto">
          <a:xfrm>
            <a:off x="5943600" y="3646778"/>
            <a:ext cx="877824" cy="12178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TextBox 14">
            <a:extLst>
              <a:ext uri="{FF2B5EF4-FFF2-40B4-BE49-F238E27FC236}">
                <a16:creationId xmlns:a16="http://schemas.microsoft.com/office/drawing/2014/main" id="{6A6B456E-FAC0-DA68-4995-9D5393F4BB2B}"/>
              </a:ext>
            </a:extLst>
          </p:cNvPr>
          <p:cNvSpPr txBox="1"/>
          <p:nvPr/>
        </p:nvSpPr>
        <p:spPr>
          <a:xfrm>
            <a:off x="5065776" y="3646778"/>
            <a:ext cx="2304288" cy="3857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BIODIVERSITY</a:t>
            </a:r>
          </a:p>
        </p:txBody>
      </p:sp>
      <p:sp>
        <p:nvSpPr>
          <p:cNvPr id="16" name="TextBox 15">
            <a:extLst>
              <a:ext uri="{FF2B5EF4-FFF2-40B4-BE49-F238E27FC236}">
                <a16:creationId xmlns:a16="http://schemas.microsoft.com/office/drawing/2014/main" id="{ACBB0A41-1672-F6F4-1A78-A0CEA5F28AF6}"/>
              </a:ext>
            </a:extLst>
          </p:cNvPr>
          <p:cNvSpPr txBox="1"/>
          <p:nvPr/>
        </p:nvSpPr>
        <p:spPr>
          <a:xfrm>
            <a:off x="8494776" y="3646778"/>
            <a:ext cx="2176272" cy="6326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fontScale="40000" lnSpcReduction="20000"/>
          </a:bodyPr>
          <a:lstStyle/>
          <a:p>
            <a:pPr marL="0" marR="0" indent="0" algn="ctr" defTabSz="914400" rtl="0" fontAlgn="auto" latinLnBrk="0" hangingPunct="0">
              <a:lnSpc>
                <a:spcPct val="90000"/>
              </a:lnSpc>
              <a:spcBef>
                <a:spcPts val="0"/>
              </a:spcBef>
              <a:spcAft>
                <a:spcPts val="0"/>
              </a:spcAft>
              <a:buClrTx/>
              <a:buSzTx/>
              <a:buFontTx/>
              <a:buNone/>
              <a:tabLst/>
            </a:pPr>
            <a:endParaRPr kumimoji="0" lang="en-GB" sz="4400" b="1" i="0" u="none" strike="noStrike" cap="none" spc="0" normalizeH="0" baseline="0" dirty="0">
              <a:ln>
                <a:noFill/>
              </a:ln>
              <a:solidFill>
                <a:schemeClr val="bg1"/>
              </a:solidFill>
              <a:effectLst/>
              <a:uFillTx/>
              <a:latin typeface="Arial"/>
              <a:ea typeface="Arial"/>
              <a:cs typeface="Arial"/>
              <a:sym typeface="Arial"/>
            </a:endParaRPr>
          </a:p>
          <a:p>
            <a:pPr marL="0" marR="0" indent="0" algn="ctr" defTabSz="914400" rtl="0" fontAlgn="auto" latinLnBrk="0" hangingPunct="0">
              <a:lnSpc>
                <a:spcPct val="90000"/>
              </a:lnSpc>
              <a:spcBef>
                <a:spcPts val="0"/>
              </a:spcBef>
              <a:spcAft>
                <a:spcPts val="0"/>
              </a:spcAft>
              <a:buClrTx/>
              <a:buSzTx/>
              <a:buFontTx/>
              <a:buNone/>
              <a:tabLst/>
            </a:pPr>
            <a:r>
              <a:rPr kumimoji="0" lang="en-GB" sz="4400" b="1" i="0" u="none" strike="noStrike" cap="none" spc="0" normalizeH="0" baseline="0" dirty="0">
                <a:ln>
                  <a:noFill/>
                </a:ln>
                <a:solidFill>
                  <a:schemeClr val="bg1"/>
                </a:solidFill>
                <a:effectLst/>
                <a:uFillTx/>
                <a:latin typeface="Arial"/>
                <a:ea typeface="Arial"/>
                <a:cs typeface="Arial"/>
                <a:sym typeface="Arial"/>
              </a:rPr>
              <a:t>SOCIAL JUSTICE</a:t>
            </a:r>
          </a:p>
        </p:txBody>
      </p:sp>
      <p:sp>
        <p:nvSpPr>
          <p:cNvPr id="17" name="TextBox 16">
            <a:extLst>
              <a:ext uri="{FF2B5EF4-FFF2-40B4-BE49-F238E27FC236}">
                <a16:creationId xmlns:a16="http://schemas.microsoft.com/office/drawing/2014/main" id="{36DEF607-CCDB-ED99-9D99-BFC49A086E74}"/>
              </a:ext>
            </a:extLst>
          </p:cNvPr>
          <p:cNvSpPr txBox="1"/>
          <p:nvPr/>
        </p:nvSpPr>
        <p:spPr>
          <a:xfrm>
            <a:off x="8494776" y="2990088"/>
            <a:ext cx="2313432" cy="228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marL="0" marR="0" indent="0" algn="ctr" defTabSz="914400" rtl="0" fontAlgn="auto" latinLnBrk="0" hangingPunct="0">
              <a:lnSpc>
                <a:spcPct val="90000"/>
              </a:lnSpc>
              <a:spcBef>
                <a:spcPts val="0"/>
              </a:spcBef>
              <a:spcAft>
                <a:spcPts val="0"/>
              </a:spcAft>
              <a:buClrTx/>
              <a:buSzTx/>
              <a:buFontTx/>
              <a:buNone/>
              <a:tabLst/>
            </a:pPr>
            <a:r>
              <a:rPr lang="en-GB" sz="1800" dirty="0">
                <a:solidFill>
                  <a:schemeClr val="bg1"/>
                </a:solidFill>
              </a:rPr>
              <a:t>TRAVEL</a:t>
            </a:r>
            <a:endParaRPr kumimoji="0" lang="en-GB" sz="1800" b="1" i="0" u="none" strike="noStrike" cap="none" spc="0" normalizeH="0" baseline="0" dirty="0">
              <a:ln>
                <a:noFill/>
              </a:ln>
              <a:solidFill>
                <a:schemeClr val="bg1"/>
              </a:solidFill>
              <a:effectLst/>
              <a:uFillTx/>
              <a:latin typeface="Arial"/>
              <a:ea typeface="Arial"/>
              <a:cs typeface="Arial"/>
              <a:sym typeface="Arial"/>
            </a:endParaRPr>
          </a:p>
        </p:txBody>
      </p:sp>
      <p:sp>
        <p:nvSpPr>
          <p:cNvPr id="18" name="TextBox 17">
            <a:extLst>
              <a:ext uri="{FF2B5EF4-FFF2-40B4-BE49-F238E27FC236}">
                <a16:creationId xmlns:a16="http://schemas.microsoft.com/office/drawing/2014/main" id="{438C0E55-A1E1-27DE-FC16-EE3B10BCAC06}"/>
              </a:ext>
            </a:extLst>
          </p:cNvPr>
          <p:cNvSpPr txBox="1"/>
          <p:nvPr/>
        </p:nvSpPr>
        <p:spPr>
          <a:xfrm>
            <a:off x="1017481" y="1197864"/>
            <a:ext cx="957623" cy="4846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fontScale="40000" lnSpcReduction="20000"/>
          </a:bodyPr>
          <a:lstStyle/>
          <a:p>
            <a:pPr marL="0" marR="0" indent="0" algn="l" defTabSz="914400" rtl="0" fontAlgn="auto" latinLnBrk="0" hangingPunct="0">
              <a:lnSpc>
                <a:spcPct val="90000"/>
              </a:lnSpc>
              <a:spcBef>
                <a:spcPts val="0"/>
              </a:spcBef>
              <a:spcAft>
                <a:spcPts val="0"/>
              </a:spcAft>
              <a:buClrTx/>
              <a:buSzTx/>
              <a:buFontTx/>
              <a:buNone/>
              <a:tabLst/>
            </a:pPr>
            <a:r>
              <a:rPr kumimoji="0" lang="en-GB" sz="4400" b="1" i="0" u="none" strike="noStrike" cap="none" spc="0" normalizeH="0" baseline="0" dirty="0">
                <a:ln>
                  <a:noFill/>
                </a:ln>
                <a:solidFill>
                  <a:schemeClr val="bg1"/>
                </a:solidFill>
                <a:effectLst/>
                <a:uFillTx/>
                <a:latin typeface="Arial"/>
                <a:ea typeface="Arial"/>
                <a:cs typeface="Arial"/>
                <a:sym typeface="Arial"/>
              </a:rPr>
              <a:t>WATER</a:t>
            </a:r>
          </a:p>
        </p:txBody>
      </p:sp>
      <p:sp>
        <p:nvSpPr>
          <p:cNvPr id="19" name="TextBox 18">
            <a:extLst>
              <a:ext uri="{FF2B5EF4-FFF2-40B4-BE49-F238E27FC236}">
                <a16:creationId xmlns:a16="http://schemas.microsoft.com/office/drawing/2014/main" id="{E6E2E97B-DC73-15A7-68C9-360C49697727}"/>
              </a:ext>
            </a:extLst>
          </p:cNvPr>
          <p:cNvSpPr txBox="1"/>
          <p:nvPr/>
        </p:nvSpPr>
        <p:spPr>
          <a:xfrm>
            <a:off x="2851861" y="1197864"/>
            <a:ext cx="1060704" cy="4846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fontScale="40000" lnSpcReduction="20000"/>
          </a:bodyPr>
          <a:lstStyle/>
          <a:p>
            <a:pPr marL="0" marR="0" indent="0" algn="l" defTabSz="914400" rtl="0" fontAlgn="auto" latinLnBrk="0" hangingPunct="0">
              <a:lnSpc>
                <a:spcPct val="90000"/>
              </a:lnSpc>
              <a:spcBef>
                <a:spcPts val="0"/>
              </a:spcBef>
              <a:spcAft>
                <a:spcPts val="0"/>
              </a:spcAft>
              <a:buClrTx/>
              <a:buSzTx/>
              <a:buFontTx/>
              <a:buNone/>
              <a:tabLst/>
            </a:pPr>
            <a:r>
              <a:rPr kumimoji="0" lang="en-GB" sz="4400" b="1" i="0" u="none" strike="noStrike" cap="none" spc="0" normalizeH="0" baseline="0" dirty="0">
                <a:ln>
                  <a:noFill/>
                </a:ln>
                <a:solidFill>
                  <a:schemeClr val="bg1"/>
                </a:solidFill>
                <a:effectLst/>
                <a:uFillTx/>
                <a:latin typeface="Arial"/>
                <a:ea typeface="Arial"/>
                <a:cs typeface="Arial"/>
                <a:sym typeface="Arial"/>
              </a:rPr>
              <a:t>ENERGY</a:t>
            </a:r>
          </a:p>
        </p:txBody>
      </p:sp>
      <p:sp>
        <p:nvSpPr>
          <p:cNvPr id="20" name="TextBox 19">
            <a:extLst>
              <a:ext uri="{FF2B5EF4-FFF2-40B4-BE49-F238E27FC236}">
                <a16:creationId xmlns:a16="http://schemas.microsoft.com/office/drawing/2014/main" id="{02DA8B11-7D18-D7F2-12CD-1C212C85A524}"/>
              </a:ext>
            </a:extLst>
          </p:cNvPr>
          <p:cNvSpPr txBox="1"/>
          <p:nvPr/>
        </p:nvSpPr>
        <p:spPr>
          <a:xfrm>
            <a:off x="2376862" y="1197863"/>
            <a:ext cx="471866" cy="210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fontScale="25000" lnSpcReduction="20000"/>
          </a:bodyPr>
          <a:lstStyle/>
          <a:p>
            <a:pPr marL="0" marR="0" indent="0" algn="l" defTabSz="914400" rtl="0" fontAlgn="auto" latinLnBrk="0" hangingPunct="0">
              <a:lnSpc>
                <a:spcPct val="90000"/>
              </a:lnSpc>
              <a:spcBef>
                <a:spcPts val="0"/>
              </a:spcBef>
              <a:spcAft>
                <a:spcPts val="0"/>
              </a:spcAft>
              <a:buClrTx/>
              <a:buSzTx/>
              <a:buFontTx/>
              <a:buNone/>
              <a:tabLst/>
            </a:pPr>
            <a:r>
              <a:rPr lang="en-GB" dirty="0">
                <a:solidFill>
                  <a:schemeClr val="bg1"/>
                </a:solidFill>
              </a:rPr>
              <a:t>and</a:t>
            </a:r>
            <a:endParaRPr kumimoji="0" lang="en-GB" sz="4400" b="1" i="0" u="none" strike="noStrike" cap="none" spc="0" normalizeH="0" baseline="0" dirty="0">
              <a:ln>
                <a:noFill/>
              </a:ln>
              <a:solidFill>
                <a:schemeClr val="bg1"/>
              </a:solidFill>
              <a:effectLst/>
              <a:uFillTx/>
              <a:latin typeface="Arial"/>
              <a:ea typeface="Arial"/>
              <a:cs typeface="Arial"/>
              <a:sym typeface="Arial"/>
            </a:endParaRPr>
          </a:p>
        </p:txBody>
      </p:sp>
      <p:sp>
        <p:nvSpPr>
          <p:cNvPr id="28" name="Title 2">
            <a:extLst>
              <a:ext uri="{FF2B5EF4-FFF2-40B4-BE49-F238E27FC236}">
                <a16:creationId xmlns:a16="http://schemas.microsoft.com/office/drawing/2014/main" id="{B9B575BD-CA0B-EDF9-7D70-95C8A8CD70A9}"/>
              </a:ext>
            </a:extLst>
          </p:cNvPr>
          <p:cNvSpPr txBox="1">
            <a:spLocks/>
          </p:cNvSpPr>
          <p:nvPr/>
        </p:nvSpPr>
        <p:spPr>
          <a:xfrm>
            <a:off x="444500" y="475789"/>
            <a:ext cx="10019014" cy="942167"/>
          </a:xfrm>
          <a:prstGeom prst="rect">
            <a:avLst/>
          </a:prstGeom>
        </p:spPr>
        <p:txBody>
          <a:bodyPr>
            <a:normAutofit fontScale="82500" lnSpcReduction="20000"/>
          </a:bodyPr>
          <a:lstStyle>
            <a:lvl1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233680"/>
                </a:solidFill>
                <a:uFillTx/>
                <a:latin typeface="foco light" charset="0"/>
                <a:ea typeface="Arial"/>
                <a:cs typeface="Arial"/>
                <a:sym typeface="Arial"/>
              </a:defRPr>
            </a:lvl1pPr>
            <a:lvl2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2pPr>
            <a:lvl3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3pPr>
            <a:lvl4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4pPr>
            <a:lvl5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5pPr>
            <a:lvl6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6pPr>
            <a:lvl7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7pPr>
            <a:lvl8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8pPr>
            <a:lvl9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9pPr>
          </a:lstStyle>
          <a:p>
            <a:r>
              <a:rPr lang="en-US" dirty="0">
                <a:solidFill>
                  <a:schemeClr val="tx1"/>
                </a:solidFill>
                <a:latin typeface="Arial" panose="020B0604020202020204" pitchFamily="34" charset="0"/>
                <a:cs typeface="Arial" panose="020B0604020202020204" pitchFamily="34" charset="0"/>
              </a:rPr>
              <a:t>Supplementary</a:t>
            </a:r>
            <a:r>
              <a:rPr lang="en-US" dirty="0">
                <a:solidFill>
                  <a:schemeClr val="tx1"/>
                </a:solidFill>
              </a:rPr>
              <a:t> Information</a:t>
            </a:r>
            <a:br>
              <a:rPr lang="en-US" dirty="0"/>
            </a:br>
            <a:endParaRPr lang="en-US" dirty="0"/>
          </a:p>
        </p:txBody>
      </p:sp>
      <p:pic>
        <p:nvPicPr>
          <p:cNvPr id="2" name="Picture 1">
            <a:extLst>
              <a:ext uri="{FF2B5EF4-FFF2-40B4-BE49-F238E27FC236}">
                <a16:creationId xmlns:a16="http://schemas.microsoft.com/office/drawing/2014/main" id="{FC08636F-16B8-5FB8-CF16-AAC84DDB1B7F}"/>
              </a:ext>
            </a:extLst>
          </p:cNvPr>
          <p:cNvPicPr>
            <a:picLocks noChangeAspect="1"/>
          </p:cNvPicPr>
          <p:nvPr/>
        </p:nvPicPr>
        <p:blipFill>
          <a:blip r:embed="rId2"/>
          <a:stretch>
            <a:fillRect/>
          </a:stretch>
        </p:blipFill>
        <p:spPr>
          <a:xfrm>
            <a:off x="835051" y="1062420"/>
            <a:ext cx="3415418" cy="2258722"/>
          </a:xfrm>
          <a:prstGeom prst="rect">
            <a:avLst/>
          </a:prstGeom>
        </p:spPr>
      </p:pic>
      <p:pic>
        <p:nvPicPr>
          <p:cNvPr id="3" name="Picture 2">
            <a:extLst>
              <a:ext uri="{FF2B5EF4-FFF2-40B4-BE49-F238E27FC236}">
                <a16:creationId xmlns:a16="http://schemas.microsoft.com/office/drawing/2014/main" id="{357311BF-82F1-95AC-15DE-F00133D7765E}"/>
              </a:ext>
            </a:extLst>
          </p:cNvPr>
          <p:cNvPicPr>
            <a:picLocks noChangeAspect="1"/>
          </p:cNvPicPr>
          <p:nvPr/>
        </p:nvPicPr>
        <p:blipFill>
          <a:blip r:embed="rId3"/>
          <a:stretch>
            <a:fillRect/>
          </a:stretch>
        </p:blipFill>
        <p:spPr>
          <a:xfrm>
            <a:off x="4514957" y="1060704"/>
            <a:ext cx="3412243" cy="2258722"/>
          </a:xfrm>
          <a:prstGeom prst="rect">
            <a:avLst/>
          </a:prstGeom>
        </p:spPr>
      </p:pic>
      <p:pic>
        <p:nvPicPr>
          <p:cNvPr id="6" name="Picture 5">
            <a:extLst>
              <a:ext uri="{FF2B5EF4-FFF2-40B4-BE49-F238E27FC236}">
                <a16:creationId xmlns:a16="http://schemas.microsoft.com/office/drawing/2014/main" id="{EC0259D2-9AF1-1517-CC1B-DF3D9AC097D1}"/>
              </a:ext>
            </a:extLst>
          </p:cNvPr>
          <p:cNvPicPr>
            <a:picLocks noChangeAspect="1"/>
          </p:cNvPicPr>
          <p:nvPr/>
        </p:nvPicPr>
        <p:blipFill>
          <a:blip r:embed="rId4"/>
          <a:stretch>
            <a:fillRect/>
          </a:stretch>
        </p:blipFill>
        <p:spPr>
          <a:xfrm>
            <a:off x="8191688" y="1059962"/>
            <a:ext cx="3452512" cy="2261179"/>
          </a:xfrm>
          <a:prstGeom prst="rect">
            <a:avLst/>
          </a:prstGeom>
        </p:spPr>
      </p:pic>
      <p:pic>
        <p:nvPicPr>
          <p:cNvPr id="7" name="Picture 6">
            <a:extLst>
              <a:ext uri="{FF2B5EF4-FFF2-40B4-BE49-F238E27FC236}">
                <a16:creationId xmlns:a16="http://schemas.microsoft.com/office/drawing/2014/main" id="{A86AF8A2-4810-D336-9B5C-B6A176BEDB0C}"/>
              </a:ext>
            </a:extLst>
          </p:cNvPr>
          <p:cNvPicPr>
            <a:picLocks noChangeAspect="1"/>
          </p:cNvPicPr>
          <p:nvPr/>
        </p:nvPicPr>
        <p:blipFill>
          <a:blip r:embed="rId5"/>
          <a:stretch>
            <a:fillRect/>
          </a:stretch>
        </p:blipFill>
        <p:spPr>
          <a:xfrm>
            <a:off x="835051" y="3577622"/>
            <a:ext cx="3415418" cy="2261179"/>
          </a:xfrm>
          <a:prstGeom prst="rect">
            <a:avLst/>
          </a:prstGeom>
        </p:spPr>
      </p:pic>
      <p:pic>
        <p:nvPicPr>
          <p:cNvPr id="8" name="Picture 7">
            <a:extLst>
              <a:ext uri="{FF2B5EF4-FFF2-40B4-BE49-F238E27FC236}">
                <a16:creationId xmlns:a16="http://schemas.microsoft.com/office/drawing/2014/main" id="{9262319F-E4CA-C238-6245-17DC6BD6A639}"/>
              </a:ext>
            </a:extLst>
          </p:cNvPr>
          <p:cNvPicPr>
            <a:picLocks noChangeAspect="1"/>
          </p:cNvPicPr>
          <p:nvPr/>
        </p:nvPicPr>
        <p:blipFill>
          <a:blip r:embed="rId6"/>
          <a:stretch>
            <a:fillRect/>
          </a:stretch>
        </p:blipFill>
        <p:spPr>
          <a:xfrm>
            <a:off x="4514957" y="3575908"/>
            <a:ext cx="3412243" cy="2258722"/>
          </a:xfrm>
          <a:prstGeom prst="rect">
            <a:avLst/>
          </a:prstGeom>
        </p:spPr>
      </p:pic>
      <p:pic>
        <p:nvPicPr>
          <p:cNvPr id="9" name="Picture 8">
            <a:extLst>
              <a:ext uri="{FF2B5EF4-FFF2-40B4-BE49-F238E27FC236}">
                <a16:creationId xmlns:a16="http://schemas.microsoft.com/office/drawing/2014/main" id="{DC848BB6-9786-F2F4-3311-92BDB3A81264}"/>
              </a:ext>
            </a:extLst>
          </p:cNvPr>
          <p:cNvPicPr>
            <a:picLocks noChangeAspect="1"/>
          </p:cNvPicPr>
          <p:nvPr/>
        </p:nvPicPr>
        <p:blipFill>
          <a:blip r:embed="rId7"/>
          <a:stretch>
            <a:fillRect/>
          </a:stretch>
        </p:blipFill>
        <p:spPr>
          <a:xfrm>
            <a:off x="8191688" y="3575908"/>
            <a:ext cx="3452512" cy="2258722"/>
          </a:xfrm>
          <a:prstGeom prst="rect">
            <a:avLst/>
          </a:prstGeom>
        </p:spPr>
      </p:pic>
    </p:spTree>
    <p:extLst>
      <p:ext uri="{BB962C8B-B14F-4D97-AF65-F5344CB8AC3E}">
        <p14:creationId xmlns:p14="http://schemas.microsoft.com/office/powerpoint/2010/main" val="158604431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C79206-A29C-2ED4-4592-E482053C69DD}"/>
              </a:ext>
            </a:extLst>
          </p:cNvPr>
          <p:cNvSpPr txBox="1"/>
          <p:nvPr/>
        </p:nvSpPr>
        <p:spPr>
          <a:xfrm>
            <a:off x="3118104" y="1344168"/>
            <a:ext cx="1060704"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lang="en-GB" sz="1000" dirty="0"/>
          </a:p>
          <a:p>
            <a:pPr marL="0" marR="0" indent="0" algn="ctr" defTabSz="914400" rtl="0" fontAlgn="auto" latinLnBrk="0" hangingPunct="0">
              <a:lnSpc>
                <a:spcPct val="90000"/>
              </a:lnSpc>
              <a:spcBef>
                <a:spcPts val="0"/>
              </a:spcBef>
              <a:spcAft>
                <a:spcPts val="0"/>
              </a:spcAft>
              <a:buClrTx/>
              <a:buSzTx/>
              <a:buFontTx/>
              <a:buNone/>
              <a:tabLst/>
            </a:pPr>
            <a:r>
              <a:rPr lang="en-GB" sz="1400" dirty="0">
                <a:solidFill>
                  <a:schemeClr val="bg1"/>
                </a:solidFill>
              </a:rPr>
              <a:t>ENERGY AND </a:t>
            </a:r>
          </a:p>
          <a:p>
            <a:pPr marL="0" marR="0" indent="0" algn="ctr" defTabSz="914400" rtl="0" fontAlgn="auto" latinLnBrk="0" hangingPunct="0">
              <a:lnSpc>
                <a:spcPct val="90000"/>
              </a:lnSpc>
              <a:spcBef>
                <a:spcPts val="0"/>
              </a:spcBef>
              <a:spcAft>
                <a:spcPts val="0"/>
              </a:spcAft>
              <a:buClrTx/>
              <a:buSzTx/>
              <a:buFontTx/>
              <a:buNone/>
              <a:tabLst/>
            </a:pPr>
            <a:endParaRPr lang="en-GB" sz="1400" dirty="0">
              <a:solidFill>
                <a:schemeClr val="bg1"/>
              </a:solidFill>
            </a:endParaRPr>
          </a:p>
          <a:p>
            <a:pPr marL="0" marR="0" indent="0" algn="ctr" defTabSz="914400" rtl="0" fontAlgn="auto" latinLnBrk="0" hangingPunct="0">
              <a:lnSpc>
                <a:spcPct val="90000"/>
              </a:lnSpc>
              <a:spcBef>
                <a:spcPts val="0"/>
              </a:spcBef>
              <a:spcAft>
                <a:spcPts val="0"/>
              </a:spcAft>
              <a:buClrTx/>
              <a:buSzTx/>
              <a:buFontTx/>
              <a:buNone/>
              <a:tabLst/>
            </a:pPr>
            <a:r>
              <a:rPr lang="en-GB" sz="1400" dirty="0">
                <a:solidFill>
                  <a:schemeClr val="bg1"/>
                </a:solidFill>
              </a:rPr>
              <a:t>WATER</a:t>
            </a:r>
            <a:endParaRPr kumimoji="0" lang="en-GB" sz="1400" b="1" i="0" u="none" strike="noStrike" cap="none" spc="0" normalizeH="0" baseline="0" dirty="0">
              <a:ln>
                <a:noFill/>
              </a:ln>
              <a:solidFill>
                <a:schemeClr val="bg1"/>
              </a:solidFill>
              <a:effectLst/>
              <a:uFillTx/>
              <a:latin typeface="Arial"/>
              <a:ea typeface="Arial"/>
              <a:cs typeface="Arial"/>
              <a:sym typeface="Arial"/>
            </a:endParaRPr>
          </a:p>
        </p:txBody>
      </p:sp>
      <p:sp>
        <p:nvSpPr>
          <p:cNvPr id="5" name="TextBox 4">
            <a:extLst>
              <a:ext uri="{FF2B5EF4-FFF2-40B4-BE49-F238E27FC236}">
                <a16:creationId xmlns:a16="http://schemas.microsoft.com/office/drawing/2014/main" id="{3C16EA31-EFBF-9CAF-491D-BA2FB64D95DC}"/>
              </a:ext>
            </a:extLst>
          </p:cNvPr>
          <p:cNvSpPr txBox="1"/>
          <p:nvPr/>
        </p:nvSpPr>
        <p:spPr>
          <a:xfrm>
            <a:off x="5202936" y="1115568"/>
            <a:ext cx="2029968" cy="292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40000" lnSpcReduction="20000"/>
          </a:bodyPr>
          <a:lstStyle/>
          <a:p>
            <a:pPr marL="0" marR="0" indent="0" algn="ctr" defTabSz="914400" rtl="0" fontAlgn="auto" latinLnBrk="0" hangingPunct="0">
              <a:lnSpc>
                <a:spcPct val="90000"/>
              </a:lnSpc>
              <a:spcBef>
                <a:spcPts val="0"/>
              </a:spcBef>
              <a:spcAft>
                <a:spcPts val="0"/>
              </a:spcAft>
              <a:buClrTx/>
              <a:buSzTx/>
              <a:buFontTx/>
              <a:buNone/>
              <a:tabLst/>
            </a:pPr>
            <a:r>
              <a:rPr lang="en-GB" dirty="0">
                <a:solidFill>
                  <a:schemeClr val="bg1"/>
                </a:solidFill>
              </a:rPr>
              <a:t>W</a:t>
            </a:r>
            <a:r>
              <a:rPr kumimoji="0" lang="en-GB" sz="4400" b="1" i="0" u="none" strike="noStrike" cap="none" spc="0" normalizeH="0" baseline="0" dirty="0">
                <a:ln>
                  <a:noFill/>
                </a:ln>
                <a:solidFill>
                  <a:schemeClr val="bg1"/>
                </a:solidFill>
                <a:effectLst/>
                <a:uFillTx/>
                <a:latin typeface="Arial"/>
                <a:ea typeface="Arial"/>
                <a:cs typeface="Arial"/>
                <a:sym typeface="Arial"/>
              </a:rPr>
              <a:t>ASTE</a:t>
            </a:r>
          </a:p>
        </p:txBody>
      </p:sp>
      <p:sp>
        <p:nvSpPr>
          <p:cNvPr id="10" name="TextBox 9">
            <a:extLst>
              <a:ext uri="{FF2B5EF4-FFF2-40B4-BE49-F238E27FC236}">
                <a16:creationId xmlns:a16="http://schemas.microsoft.com/office/drawing/2014/main" id="{2272CE2D-C9C6-6A37-0A27-4A087EDCCCA3}"/>
              </a:ext>
            </a:extLst>
          </p:cNvPr>
          <p:cNvSpPr txBox="1"/>
          <p:nvPr/>
        </p:nvSpPr>
        <p:spPr>
          <a:xfrm>
            <a:off x="8385048" y="1344168"/>
            <a:ext cx="539496" cy="1874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T</a:t>
            </a:r>
          </a:p>
          <a:p>
            <a:pPr marL="0" marR="0" indent="0" algn="ctr" defTabSz="914400" rtl="0" fontAlgn="auto" latinLnBrk="0" hangingPunct="0">
              <a:lnSpc>
                <a:spcPct val="90000"/>
              </a:lnSpc>
              <a:spcBef>
                <a:spcPts val="0"/>
              </a:spcBef>
              <a:spcAft>
                <a:spcPts val="0"/>
              </a:spcAft>
              <a:buClrTx/>
              <a:buSzTx/>
              <a:buFontTx/>
              <a:buNone/>
              <a:tabLst/>
            </a:pPr>
            <a:r>
              <a:rPr lang="en-GB" sz="1800" dirty="0">
                <a:solidFill>
                  <a:schemeClr val="bg1"/>
                </a:solidFill>
              </a:rPr>
              <a:t>R</a:t>
            </a:r>
          </a:p>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A</a:t>
            </a:r>
          </a:p>
          <a:p>
            <a:pPr marL="0" marR="0" indent="0" algn="ctr" defTabSz="914400" rtl="0" fontAlgn="auto" latinLnBrk="0" hangingPunct="0">
              <a:lnSpc>
                <a:spcPct val="90000"/>
              </a:lnSpc>
              <a:spcBef>
                <a:spcPts val="0"/>
              </a:spcBef>
              <a:spcAft>
                <a:spcPts val="0"/>
              </a:spcAft>
              <a:buClrTx/>
              <a:buSzTx/>
              <a:buFontTx/>
              <a:buNone/>
              <a:tabLst/>
            </a:pPr>
            <a:r>
              <a:rPr lang="en-GB" sz="1800" dirty="0">
                <a:solidFill>
                  <a:schemeClr val="bg1"/>
                </a:solidFill>
              </a:rPr>
              <a:t>V</a:t>
            </a:r>
          </a:p>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E</a:t>
            </a:r>
          </a:p>
          <a:p>
            <a:pPr marL="0" marR="0" indent="0" algn="ctr" defTabSz="914400" rtl="0" fontAlgn="auto" latinLnBrk="0" hangingPunct="0">
              <a:lnSpc>
                <a:spcPct val="90000"/>
              </a:lnSpc>
              <a:spcBef>
                <a:spcPts val="0"/>
              </a:spcBef>
              <a:spcAft>
                <a:spcPts val="0"/>
              </a:spcAft>
              <a:buClrTx/>
              <a:buSzTx/>
              <a:buFontTx/>
              <a:buNone/>
              <a:tabLst/>
            </a:pPr>
            <a:r>
              <a:rPr lang="en-GB" sz="1800" dirty="0">
                <a:solidFill>
                  <a:schemeClr val="bg1"/>
                </a:solidFill>
              </a:rPr>
              <a:t>L</a:t>
            </a:r>
            <a:endParaRPr kumimoji="0" lang="en-GB" sz="1800" b="1" i="0" u="none" strike="noStrike" cap="none" spc="0" normalizeH="0" baseline="0" dirty="0">
              <a:ln>
                <a:noFill/>
              </a:ln>
              <a:solidFill>
                <a:schemeClr val="bg1"/>
              </a:solidFill>
              <a:effectLst/>
              <a:uFillTx/>
              <a:latin typeface="Arial"/>
              <a:ea typeface="Arial"/>
              <a:cs typeface="Arial"/>
              <a:sym typeface="Arial"/>
            </a:endParaRPr>
          </a:p>
        </p:txBody>
      </p:sp>
      <p:sp>
        <p:nvSpPr>
          <p:cNvPr id="11" name="TextBox 10">
            <a:extLst>
              <a:ext uri="{FF2B5EF4-FFF2-40B4-BE49-F238E27FC236}">
                <a16:creationId xmlns:a16="http://schemas.microsoft.com/office/drawing/2014/main" id="{6AE00D37-4FD0-ABD3-1A55-F332C392EA4E}"/>
              </a:ext>
            </a:extLst>
          </p:cNvPr>
          <p:cNvSpPr txBox="1"/>
          <p:nvPr/>
        </p:nvSpPr>
        <p:spPr>
          <a:xfrm rot="366015">
            <a:off x="989839" y="5376196"/>
            <a:ext cx="2853360" cy="424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SUSTAINABLE CAMPUS</a:t>
            </a:r>
          </a:p>
        </p:txBody>
      </p:sp>
      <p:sp>
        <p:nvSpPr>
          <p:cNvPr id="12" name="AutoShape 24" descr="Biodiversity Vector Images | Depositphotos">
            <a:extLst>
              <a:ext uri="{FF2B5EF4-FFF2-40B4-BE49-F238E27FC236}">
                <a16:creationId xmlns:a16="http://schemas.microsoft.com/office/drawing/2014/main" id="{F0AA6B97-F563-9793-DC2B-72A723C5715A}"/>
              </a:ext>
            </a:extLst>
          </p:cNvPr>
          <p:cNvSpPr>
            <a:spLocks noChangeAspect="1" noChangeArrowheads="1"/>
          </p:cNvSpPr>
          <p:nvPr/>
        </p:nvSpPr>
        <p:spPr bwMode="auto">
          <a:xfrm>
            <a:off x="4946904" y="3276600"/>
            <a:ext cx="2670048" cy="14325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AutoShape 26" descr="Biodiversity Vector Images | Depositphotos">
            <a:extLst>
              <a:ext uri="{FF2B5EF4-FFF2-40B4-BE49-F238E27FC236}">
                <a16:creationId xmlns:a16="http://schemas.microsoft.com/office/drawing/2014/main" id="{EECBECD7-5F34-7577-8C0F-9E72E4B275E5}"/>
              </a:ext>
            </a:extLst>
          </p:cNvPr>
          <p:cNvSpPr>
            <a:spLocks noChangeAspect="1" noChangeArrowheads="1"/>
          </p:cNvSpPr>
          <p:nvPr/>
        </p:nvSpPr>
        <p:spPr bwMode="auto">
          <a:xfrm>
            <a:off x="5943600" y="3646778"/>
            <a:ext cx="877824" cy="12178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TextBox 14">
            <a:extLst>
              <a:ext uri="{FF2B5EF4-FFF2-40B4-BE49-F238E27FC236}">
                <a16:creationId xmlns:a16="http://schemas.microsoft.com/office/drawing/2014/main" id="{6A6B456E-FAC0-DA68-4995-9D5393F4BB2B}"/>
              </a:ext>
            </a:extLst>
          </p:cNvPr>
          <p:cNvSpPr txBox="1"/>
          <p:nvPr/>
        </p:nvSpPr>
        <p:spPr>
          <a:xfrm>
            <a:off x="5065776" y="3646778"/>
            <a:ext cx="2304288" cy="3857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BIODIVERSITY</a:t>
            </a:r>
          </a:p>
        </p:txBody>
      </p:sp>
      <p:sp>
        <p:nvSpPr>
          <p:cNvPr id="16" name="TextBox 15">
            <a:extLst>
              <a:ext uri="{FF2B5EF4-FFF2-40B4-BE49-F238E27FC236}">
                <a16:creationId xmlns:a16="http://schemas.microsoft.com/office/drawing/2014/main" id="{ACBB0A41-1672-F6F4-1A78-A0CEA5F28AF6}"/>
              </a:ext>
            </a:extLst>
          </p:cNvPr>
          <p:cNvSpPr txBox="1"/>
          <p:nvPr/>
        </p:nvSpPr>
        <p:spPr>
          <a:xfrm>
            <a:off x="8494776" y="3646778"/>
            <a:ext cx="2176272" cy="6326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fontScale="40000" lnSpcReduction="20000"/>
          </a:bodyPr>
          <a:lstStyle/>
          <a:p>
            <a:pPr marL="0" marR="0" indent="0" algn="ctr" defTabSz="914400" rtl="0" fontAlgn="auto" latinLnBrk="0" hangingPunct="0">
              <a:lnSpc>
                <a:spcPct val="90000"/>
              </a:lnSpc>
              <a:spcBef>
                <a:spcPts val="0"/>
              </a:spcBef>
              <a:spcAft>
                <a:spcPts val="0"/>
              </a:spcAft>
              <a:buClrTx/>
              <a:buSzTx/>
              <a:buFontTx/>
              <a:buNone/>
              <a:tabLst/>
            </a:pPr>
            <a:endParaRPr kumimoji="0" lang="en-GB" sz="4400" b="1" i="0" u="none" strike="noStrike" cap="none" spc="0" normalizeH="0" baseline="0" dirty="0">
              <a:ln>
                <a:noFill/>
              </a:ln>
              <a:solidFill>
                <a:schemeClr val="bg1"/>
              </a:solidFill>
              <a:effectLst/>
              <a:uFillTx/>
              <a:latin typeface="Arial"/>
              <a:ea typeface="Arial"/>
              <a:cs typeface="Arial"/>
              <a:sym typeface="Arial"/>
            </a:endParaRPr>
          </a:p>
          <a:p>
            <a:pPr marL="0" marR="0" indent="0" algn="ctr" defTabSz="914400" rtl="0" fontAlgn="auto" latinLnBrk="0" hangingPunct="0">
              <a:lnSpc>
                <a:spcPct val="90000"/>
              </a:lnSpc>
              <a:spcBef>
                <a:spcPts val="0"/>
              </a:spcBef>
              <a:spcAft>
                <a:spcPts val="0"/>
              </a:spcAft>
              <a:buClrTx/>
              <a:buSzTx/>
              <a:buFontTx/>
              <a:buNone/>
              <a:tabLst/>
            </a:pPr>
            <a:r>
              <a:rPr kumimoji="0" lang="en-GB" sz="4400" b="1" i="0" u="none" strike="noStrike" cap="none" spc="0" normalizeH="0" baseline="0" dirty="0">
                <a:ln>
                  <a:noFill/>
                </a:ln>
                <a:solidFill>
                  <a:schemeClr val="bg1"/>
                </a:solidFill>
                <a:effectLst/>
                <a:uFillTx/>
                <a:latin typeface="Arial"/>
                <a:ea typeface="Arial"/>
                <a:cs typeface="Arial"/>
                <a:sym typeface="Arial"/>
              </a:rPr>
              <a:t>SOCIAL JUSTICE</a:t>
            </a:r>
          </a:p>
        </p:txBody>
      </p:sp>
      <p:sp>
        <p:nvSpPr>
          <p:cNvPr id="17" name="TextBox 16">
            <a:extLst>
              <a:ext uri="{FF2B5EF4-FFF2-40B4-BE49-F238E27FC236}">
                <a16:creationId xmlns:a16="http://schemas.microsoft.com/office/drawing/2014/main" id="{36DEF607-CCDB-ED99-9D99-BFC49A086E74}"/>
              </a:ext>
            </a:extLst>
          </p:cNvPr>
          <p:cNvSpPr txBox="1"/>
          <p:nvPr/>
        </p:nvSpPr>
        <p:spPr>
          <a:xfrm>
            <a:off x="8494776" y="2990088"/>
            <a:ext cx="2313432" cy="228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marL="0" marR="0" indent="0" algn="ctr" defTabSz="914400" rtl="0" fontAlgn="auto" latinLnBrk="0" hangingPunct="0">
              <a:lnSpc>
                <a:spcPct val="90000"/>
              </a:lnSpc>
              <a:spcBef>
                <a:spcPts val="0"/>
              </a:spcBef>
              <a:spcAft>
                <a:spcPts val="0"/>
              </a:spcAft>
              <a:buClrTx/>
              <a:buSzTx/>
              <a:buFontTx/>
              <a:buNone/>
              <a:tabLst/>
            </a:pPr>
            <a:r>
              <a:rPr lang="en-GB" sz="1800" dirty="0">
                <a:solidFill>
                  <a:schemeClr val="bg1"/>
                </a:solidFill>
              </a:rPr>
              <a:t>TRAVEL</a:t>
            </a:r>
            <a:endParaRPr kumimoji="0" lang="en-GB" sz="1800" b="1" i="0" u="none" strike="noStrike" cap="none" spc="0" normalizeH="0" baseline="0" dirty="0">
              <a:ln>
                <a:noFill/>
              </a:ln>
              <a:solidFill>
                <a:schemeClr val="bg1"/>
              </a:solidFill>
              <a:effectLst/>
              <a:uFillTx/>
              <a:latin typeface="Arial"/>
              <a:ea typeface="Arial"/>
              <a:cs typeface="Arial"/>
              <a:sym typeface="Arial"/>
            </a:endParaRPr>
          </a:p>
        </p:txBody>
      </p:sp>
      <p:sp>
        <p:nvSpPr>
          <p:cNvPr id="18" name="TextBox 17">
            <a:extLst>
              <a:ext uri="{FF2B5EF4-FFF2-40B4-BE49-F238E27FC236}">
                <a16:creationId xmlns:a16="http://schemas.microsoft.com/office/drawing/2014/main" id="{438C0E55-A1E1-27DE-FC16-EE3B10BCAC06}"/>
              </a:ext>
            </a:extLst>
          </p:cNvPr>
          <p:cNvSpPr txBox="1"/>
          <p:nvPr/>
        </p:nvSpPr>
        <p:spPr>
          <a:xfrm>
            <a:off x="777986" y="1197864"/>
            <a:ext cx="3415418" cy="2115218"/>
          </a:xfrm>
          <a:prstGeom prst="rect">
            <a:avLst/>
          </a:prstGeom>
          <a:solidFill>
            <a:srgbClr val="F3A0B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rPr>
              <a:t>The Environment and Sustainability Annual report 2024/25 relates to AUB Sustainability and Net Zero (SNZ) programme and is created for the activities and practices of:</a:t>
            </a:r>
          </a:p>
          <a:p>
            <a:pPr marL="0" marR="0" indent="0" algn="l" defTabSz="914400" rtl="0" fontAlgn="auto" latinLnBrk="0" hangingPunct="0">
              <a:lnSpc>
                <a:spcPct val="90000"/>
              </a:lnSpc>
              <a:spcBef>
                <a:spcPts val="0"/>
              </a:spcBef>
              <a:spcAft>
                <a:spcPts val="0"/>
              </a:spcAft>
              <a:buClrTx/>
              <a:buSzTx/>
              <a:buFontTx/>
              <a:buNone/>
              <a:tabLst/>
            </a:pPr>
            <a:endParaRPr kumimoji="0" lang="en-GB" sz="1000" b="1" i="0" u="none" strike="noStrike" cap="none" spc="0" normalizeH="0" baseline="0" dirty="0">
              <a:ln>
                <a:noFill/>
              </a:ln>
              <a:solidFill>
                <a:schemeClr val="bg1"/>
              </a:solidFill>
              <a:effectLst/>
              <a:uFillTx/>
              <a:latin typeface="Arial"/>
              <a:ea typeface="Arial"/>
              <a:cs typeface="Arial"/>
              <a:sym typeface="Arial"/>
            </a:endParaRPr>
          </a:p>
          <a:p>
            <a:pPr marL="0" marR="0" indent="0" algn="l" defTabSz="914400" rtl="0" fontAlgn="auto" latinLnBrk="0" hangingPunct="0">
              <a:lnSpc>
                <a:spcPct val="90000"/>
              </a:lnSpc>
              <a:spcBef>
                <a:spcPts val="0"/>
              </a:spcBef>
              <a:spcAft>
                <a:spcPts val="0"/>
              </a:spcAft>
              <a:buClrTx/>
              <a:buSzTx/>
              <a:buFontTx/>
              <a:buNone/>
              <a:tabLst/>
            </a:pPr>
            <a:r>
              <a:rPr lang="en-GB" sz="1000" dirty="0">
                <a:solidFill>
                  <a:schemeClr val="bg1"/>
                </a:solidFill>
              </a:rPr>
              <a:t>Arts University Bournemouth</a:t>
            </a:r>
          </a:p>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rPr>
              <a:t>Fernbarrow Road</a:t>
            </a:r>
          </a:p>
          <a:p>
            <a:pPr marL="0" marR="0" indent="0" algn="l" defTabSz="914400" rtl="0" fontAlgn="auto" latinLnBrk="0" hangingPunct="0">
              <a:lnSpc>
                <a:spcPct val="90000"/>
              </a:lnSpc>
              <a:spcBef>
                <a:spcPts val="0"/>
              </a:spcBef>
              <a:spcAft>
                <a:spcPts val="0"/>
              </a:spcAft>
              <a:buClrTx/>
              <a:buSzTx/>
              <a:buFontTx/>
              <a:buNone/>
              <a:tabLst/>
            </a:pPr>
            <a:r>
              <a:rPr lang="en-GB" sz="1000" dirty="0">
                <a:solidFill>
                  <a:schemeClr val="bg1"/>
                </a:solidFill>
              </a:rPr>
              <a:t>Wallisdown</a:t>
            </a:r>
          </a:p>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rPr>
              <a:t>Poole</a:t>
            </a:r>
          </a:p>
          <a:p>
            <a:pPr marL="0" marR="0" indent="0" algn="l" defTabSz="914400" rtl="0" fontAlgn="auto" latinLnBrk="0" hangingPunct="0">
              <a:lnSpc>
                <a:spcPct val="90000"/>
              </a:lnSpc>
              <a:spcBef>
                <a:spcPts val="0"/>
              </a:spcBef>
              <a:spcAft>
                <a:spcPts val="0"/>
              </a:spcAft>
              <a:buClrTx/>
              <a:buSzTx/>
              <a:buFontTx/>
              <a:buNone/>
              <a:tabLst/>
            </a:pPr>
            <a:r>
              <a:rPr lang="en-GB" sz="1000" dirty="0">
                <a:solidFill>
                  <a:schemeClr val="bg1"/>
                </a:solidFill>
              </a:rPr>
              <a:t>Dorset</a:t>
            </a:r>
          </a:p>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rPr>
              <a:t>BH12 5HH</a:t>
            </a:r>
          </a:p>
          <a:p>
            <a:pPr marL="0" marR="0" indent="0" algn="l" defTabSz="914400" rtl="0" fontAlgn="auto" latinLnBrk="0" hangingPunct="0">
              <a:lnSpc>
                <a:spcPct val="90000"/>
              </a:lnSpc>
              <a:spcBef>
                <a:spcPts val="0"/>
              </a:spcBef>
              <a:spcAft>
                <a:spcPts val="0"/>
              </a:spcAft>
              <a:buClrTx/>
              <a:buSzTx/>
              <a:buFontTx/>
              <a:buNone/>
              <a:tabLst/>
            </a:pPr>
            <a:endParaRPr lang="en-GB" sz="10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rPr>
              <a:t>Enquiries: James Jackson – Environment and Sustainability Manager – jajackson@aub.ac.uk</a:t>
            </a:r>
          </a:p>
        </p:txBody>
      </p:sp>
      <p:sp>
        <p:nvSpPr>
          <p:cNvPr id="19" name="TextBox 18">
            <a:extLst>
              <a:ext uri="{FF2B5EF4-FFF2-40B4-BE49-F238E27FC236}">
                <a16:creationId xmlns:a16="http://schemas.microsoft.com/office/drawing/2014/main" id="{E6E2E97B-DC73-15A7-68C9-360C49697727}"/>
              </a:ext>
            </a:extLst>
          </p:cNvPr>
          <p:cNvSpPr txBox="1"/>
          <p:nvPr/>
        </p:nvSpPr>
        <p:spPr>
          <a:xfrm>
            <a:off x="2851861" y="1197864"/>
            <a:ext cx="1060704" cy="4846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fontScale="77500" lnSpcReduction="20000"/>
          </a:bodyPr>
          <a:lstStyle/>
          <a:p>
            <a:pPr marL="0" marR="0" indent="0" algn="l" defTabSz="914400" rtl="0" fontAlgn="auto" latinLnBrk="0" hangingPunct="0">
              <a:lnSpc>
                <a:spcPct val="90000"/>
              </a:lnSpc>
              <a:spcBef>
                <a:spcPts val="0"/>
              </a:spcBef>
              <a:spcAft>
                <a:spcPts val="0"/>
              </a:spcAft>
              <a:buClrTx/>
              <a:buSzTx/>
              <a:buFontTx/>
              <a:buNone/>
              <a:tabLst/>
            </a:pPr>
            <a:endParaRPr kumimoji="0" lang="en-GB" sz="4400" b="1" i="0" u="none" strike="noStrike" cap="none" spc="0" normalizeH="0" baseline="0" dirty="0">
              <a:ln>
                <a:noFill/>
              </a:ln>
              <a:solidFill>
                <a:schemeClr val="bg1"/>
              </a:solidFill>
              <a:effectLst/>
              <a:uFillTx/>
              <a:latin typeface="Arial"/>
              <a:ea typeface="Arial"/>
              <a:cs typeface="Arial"/>
              <a:sym typeface="Arial"/>
            </a:endParaRPr>
          </a:p>
        </p:txBody>
      </p:sp>
      <p:sp>
        <p:nvSpPr>
          <p:cNvPr id="28" name="Title 2">
            <a:extLst>
              <a:ext uri="{FF2B5EF4-FFF2-40B4-BE49-F238E27FC236}">
                <a16:creationId xmlns:a16="http://schemas.microsoft.com/office/drawing/2014/main" id="{B9B575BD-CA0B-EDF9-7D70-95C8A8CD70A9}"/>
              </a:ext>
            </a:extLst>
          </p:cNvPr>
          <p:cNvSpPr txBox="1">
            <a:spLocks/>
          </p:cNvSpPr>
          <p:nvPr/>
        </p:nvSpPr>
        <p:spPr>
          <a:xfrm>
            <a:off x="444500" y="475789"/>
            <a:ext cx="10019014" cy="942167"/>
          </a:xfrm>
          <a:prstGeom prst="rect">
            <a:avLst/>
          </a:prstGeom>
        </p:spPr>
        <p:txBody>
          <a:bodyPr>
            <a:normAutofit fontScale="97500"/>
          </a:bodyPr>
          <a:lstStyle>
            <a:lvl1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233680"/>
                </a:solidFill>
                <a:uFillTx/>
                <a:latin typeface="foco light" charset="0"/>
                <a:ea typeface="Arial"/>
                <a:cs typeface="Arial"/>
                <a:sym typeface="Arial"/>
              </a:defRPr>
            </a:lvl1pPr>
            <a:lvl2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2pPr>
            <a:lvl3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3pPr>
            <a:lvl4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4pPr>
            <a:lvl5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5pPr>
            <a:lvl6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6pPr>
            <a:lvl7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7pPr>
            <a:lvl8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8pPr>
            <a:lvl9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9pPr>
          </a:lstStyle>
          <a:p>
            <a:r>
              <a:rPr lang="en-US" dirty="0">
                <a:solidFill>
                  <a:schemeClr val="tx1"/>
                </a:solidFill>
                <a:latin typeface="Arial" panose="020B0604020202020204" pitchFamily="34" charset="0"/>
                <a:cs typeface="Arial" panose="020B0604020202020204" pitchFamily="34" charset="0"/>
              </a:rPr>
              <a:t>About This Report</a:t>
            </a:r>
            <a:endParaRPr lang="en-US" dirty="0"/>
          </a:p>
        </p:txBody>
      </p:sp>
      <p:sp>
        <p:nvSpPr>
          <p:cNvPr id="2" name="TextBox 1">
            <a:extLst>
              <a:ext uri="{FF2B5EF4-FFF2-40B4-BE49-F238E27FC236}">
                <a16:creationId xmlns:a16="http://schemas.microsoft.com/office/drawing/2014/main" id="{3C0AEBE4-2812-7975-7854-D35719AC8D05}"/>
              </a:ext>
            </a:extLst>
          </p:cNvPr>
          <p:cNvSpPr txBox="1"/>
          <p:nvPr/>
        </p:nvSpPr>
        <p:spPr>
          <a:xfrm>
            <a:off x="4529129" y="1204768"/>
            <a:ext cx="3415418" cy="2115218"/>
          </a:xfrm>
          <a:prstGeom prst="rect">
            <a:avLst/>
          </a:prstGeom>
          <a:solidFill>
            <a:srgbClr val="F3A0B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lnSpcReduction="10000"/>
          </a:bodyPr>
          <a:lstStyle/>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rPr>
              <a:t>This report is published in February 2026 and is accurate at time of publication.</a:t>
            </a:r>
          </a:p>
          <a:p>
            <a:pPr marL="0" marR="0" indent="0" algn="l" defTabSz="914400" rtl="0" fontAlgn="auto" latinLnBrk="0" hangingPunct="0">
              <a:lnSpc>
                <a:spcPct val="90000"/>
              </a:lnSpc>
              <a:spcBef>
                <a:spcPts val="0"/>
              </a:spcBef>
              <a:spcAft>
                <a:spcPts val="0"/>
              </a:spcAft>
              <a:buClrTx/>
              <a:buSzTx/>
              <a:buFontTx/>
              <a:buNone/>
              <a:tabLst/>
            </a:pPr>
            <a:endParaRPr lang="en-GB" sz="10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rPr>
              <a:t>The report is approved by AUB Environment and Sustainability Committee prior to publication. Convenor and Chair – Jon Renyard – University Secretary.</a:t>
            </a:r>
          </a:p>
          <a:p>
            <a:pPr marL="0" marR="0" indent="0" algn="l" defTabSz="914400" rtl="0" fontAlgn="auto" latinLnBrk="0" hangingPunct="0">
              <a:lnSpc>
                <a:spcPct val="90000"/>
              </a:lnSpc>
              <a:spcBef>
                <a:spcPts val="0"/>
              </a:spcBef>
              <a:spcAft>
                <a:spcPts val="0"/>
              </a:spcAft>
              <a:buClrTx/>
              <a:buSzTx/>
              <a:buFontTx/>
              <a:buNone/>
              <a:tabLst/>
            </a:pPr>
            <a:endParaRPr lang="en-GB" sz="10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r>
              <a:rPr lang="en-GB" sz="1000" dirty="0">
                <a:solidFill>
                  <a:schemeClr val="bg1"/>
                </a:solidFill>
              </a:rPr>
              <a:t>The report emissions data is aligned in accordance with the Greenhouse Gas (GHG) Protocol unless indicated otherwise.</a:t>
            </a:r>
          </a:p>
          <a:p>
            <a:pPr marL="0" marR="0" indent="0" algn="l" defTabSz="914400" rtl="0" fontAlgn="auto" latinLnBrk="0" hangingPunct="0">
              <a:lnSpc>
                <a:spcPct val="90000"/>
              </a:lnSpc>
              <a:spcBef>
                <a:spcPts val="0"/>
              </a:spcBef>
              <a:spcAft>
                <a:spcPts val="0"/>
              </a:spcAft>
              <a:buClrTx/>
              <a:buSzTx/>
              <a:buFontTx/>
              <a:buNone/>
              <a:tabLst/>
            </a:pPr>
            <a:endParaRPr lang="en-GB" sz="10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r>
              <a:rPr lang="en-GB" sz="1000" dirty="0">
                <a:solidFill>
                  <a:schemeClr val="bg1"/>
                </a:solidFill>
              </a:rPr>
              <a:t>The emissions inventory aligns with the Standardised Carbon Emissions Framework (SCEF) for Higher Education. </a:t>
            </a:r>
            <a:endParaRPr kumimoji="0" lang="en-GB" sz="1000" b="1" i="0" u="none" strike="noStrike" cap="none" spc="0" normalizeH="0" baseline="0" dirty="0">
              <a:ln>
                <a:noFill/>
              </a:ln>
              <a:solidFill>
                <a:schemeClr val="bg1"/>
              </a:solidFill>
              <a:effectLst/>
              <a:uFillTx/>
              <a:latin typeface="Arial"/>
              <a:ea typeface="Arial"/>
              <a:cs typeface="Arial"/>
              <a:sym typeface="Arial"/>
            </a:endParaRPr>
          </a:p>
        </p:txBody>
      </p:sp>
      <p:sp>
        <p:nvSpPr>
          <p:cNvPr id="3" name="TextBox 2">
            <a:extLst>
              <a:ext uri="{FF2B5EF4-FFF2-40B4-BE49-F238E27FC236}">
                <a16:creationId xmlns:a16="http://schemas.microsoft.com/office/drawing/2014/main" id="{79D1AA8B-435F-7BA3-ADDB-4A4DEA87B275}"/>
              </a:ext>
            </a:extLst>
          </p:cNvPr>
          <p:cNvSpPr txBox="1"/>
          <p:nvPr/>
        </p:nvSpPr>
        <p:spPr>
          <a:xfrm>
            <a:off x="8219344" y="1209005"/>
            <a:ext cx="1670890" cy="2115218"/>
          </a:xfrm>
          <a:prstGeom prst="rect">
            <a:avLst/>
          </a:prstGeom>
          <a:solidFill>
            <a:srgbClr val="F3A0B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rPr>
              <a:t>The buildings covered in the report include:</a:t>
            </a:r>
          </a:p>
          <a:p>
            <a:pPr marL="0" marR="0" indent="0" algn="l" defTabSz="914400" rtl="0" fontAlgn="auto" latinLnBrk="0" hangingPunct="0">
              <a:lnSpc>
                <a:spcPct val="90000"/>
              </a:lnSpc>
              <a:spcBef>
                <a:spcPts val="0"/>
              </a:spcBef>
              <a:spcAft>
                <a:spcPts val="0"/>
              </a:spcAft>
              <a:buClrTx/>
              <a:buSzTx/>
              <a:buFontTx/>
              <a:buNone/>
              <a:tabLst/>
            </a:pPr>
            <a:endParaRPr lang="en-GB" sz="10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r>
              <a:rPr lang="en-GB" sz="1200" dirty="0">
                <a:solidFill>
                  <a:schemeClr val="bg1"/>
                </a:solidFill>
              </a:rPr>
              <a:t>University House</a:t>
            </a:r>
          </a:p>
          <a:p>
            <a:pPr marL="0" marR="0" indent="0" algn="l" defTabSz="914400" rtl="0" fontAlgn="auto" latinLnBrk="0" hangingPunct="0">
              <a:lnSpc>
                <a:spcPct val="90000"/>
              </a:lnSpc>
              <a:spcBef>
                <a:spcPts val="0"/>
              </a:spcBef>
              <a:spcAft>
                <a:spcPts val="0"/>
              </a:spcAft>
              <a:buClrTx/>
              <a:buSzTx/>
              <a:buFontTx/>
              <a:buNone/>
              <a:tabLst/>
            </a:pPr>
            <a:r>
              <a:rPr kumimoji="0" lang="en-GB" sz="1200" b="1" i="0" u="none" strike="noStrike" cap="none" spc="0" normalizeH="0" baseline="0" dirty="0">
                <a:ln>
                  <a:noFill/>
                </a:ln>
                <a:solidFill>
                  <a:schemeClr val="bg1"/>
                </a:solidFill>
                <a:effectLst/>
                <a:uFillTx/>
                <a:latin typeface="Arial"/>
                <a:ea typeface="Arial"/>
                <a:cs typeface="Arial"/>
                <a:sym typeface="Arial"/>
              </a:rPr>
              <a:t>South House</a:t>
            </a:r>
          </a:p>
          <a:p>
            <a:pPr marL="0" marR="0" indent="0" algn="l" defTabSz="914400" rtl="0" fontAlgn="auto" latinLnBrk="0" hangingPunct="0">
              <a:lnSpc>
                <a:spcPct val="90000"/>
              </a:lnSpc>
              <a:spcBef>
                <a:spcPts val="0"/>
              </a:spcBef>
              <a:spcAft>
                <a:spcPts val="0"/>
              </a:spcAft>
              <a:buClrTx/>
              <a:buSzTx/>
              <a:buFontTx/>
              <a:buNone/>
              <a:tabLst/>
            </a:pPr>
            <a:r>
              <a:rPr lang="en-GB" sz="1200" dirty="0">
                <a:solidFill>
                  <a:schemeClr val="bg1"/>
                </a:solidFill>
              </a:rPr>
              <a:t>West Building</a:t>
            </a:r>
          </a:p>
          <a:p>
            <a:pPr marL="0" marR="0" indent="0" algn="l" defTabSz="914400" rtl="0" fontAlgn="auto" latinLnBrk="0" hangingPunct="0">
              <a:lnSpc>
                <a:spcPct val="90000"/>
              </a:lnSpc>
              <a:spcBef>
                <a:spcPts val="0"/>
              </a:spcBef>
              <a:spcAft>
                <a:spcPts val="0"/>
              </a:spcAft>
              <a:buClrTx/>
              <a:buSzTx/>
              <a:buFontTx/>
              <a:buNone/>
              <a:tabLst/>
            </a:pPr>
            <a:r>
              <a:rPr kumimoji="0" lang="en-GB" sz="1200" b="1" i="0" u="none" strike="noStrike" cap="none" spc="0" normalizeH="0" baseline="0" dirty="0">
                <a:ln>
                  <a:noFill/>
                </a:ln>
                <a:solidFill>
                  <a:schemeClr val="bg1"/>
                </a:solidFill>
                <a:effectLst/>
                <a:uFillTx/>
                <a:latin typeface="Arial"/>
                <a:ea typeface="Arial"/>
                <a:cs typeface="Arial"/>
                <a:sym typeface="Arial"/>
              </a:rPr>
              <a:t>North Building</a:t>
            </a:r>
          </a:p>
          <a:p>
            <a:pPr marL="0" marR="0" indent="0" algn="l" defTabSz="914400" rtl="0" fontAlgn="auto" latinLnBrk="0" hangingPunct="0">
              <a:lnSpc>
                <a:spcPct val="90000"/>
              </a:lnSpc>
              <a:spcBef>
                <a:spcPts val="0"/>
              </a:spcBef>
              <a:spcAft>
                <a:spcPts val="0"/>
              </a:spcAft>
              <a:buClrTx/>
              <a:buSzTx/>
              <a:buFontTx/>
              <a:buNone/>
              <a:tabLst/>
            </a:pPr>
            <a:r>
              <a:rPr lang="en-GB" sz="1200" dirty="0">
                <a:solidFill>
                  <a:schemeClr val="bg1"/>
                </a:solidFill>
              </a:rPr>
              <a:t>Student Services</a:t>
            </a:r>
          </a:p>
          <a:p>
            <a:pPr marL="0" marR="0" indent="0" algn="l" defTabSz="914400" rtl="0" fontAlgn="auto" latinLnBrk="0" hangingPunct="0">
              <a:lnSpc>
                <a:spcPct val="90000"/>
              </a:lnSpc>
              <a:spcBef>
                <a:spcPts val="0"/>
              </a:spcBef>
              <a:spcAft>
                <a:spcPts val="0"/>
              </a:spcAft>
              <a:buClrTx/>
              <a:buSzTx/>
              <a:buFontTx/>
              <a:buNone/>
              <a:tabLst/>
            </a:pPr>
            <a:r>
              <a:rPr kumimoji="0" lang="en-GB" sz="1200" b="1" i="0" u="none" strike="noStrike" cap="none" spc="0" normalizeH="0" baseline="0" dirty="0">
                <a:ln>
                  <a:noFill/>
                </a:ln>
                <a:solidFill>
                  <a:schemeClr val="bg1"/>
                </a:solidFill>
                <a:effectLst/>
                <a:uFillTx/>
                <a:latin typeface="Arial"/>
                <a:ea typeface="Arial"/>
                <a:cs typeface="Arial"/>
                <a:sym typeface="Arial"/>
              </a:rPr>
              <a:t>Block A</a:t>
            </a:r>
          </a:p>
          <a:p>
            <a:pPr marL="0" marR="0" indent="0" algn="l" defTabSz="914400" rtl="0" fontAlgn="auto" latinLnBrk="0" hangingPunct="0">
              <a:lnSpc>
                <a:spcPct val="90000"/>
              </a:lnSpc>
              <a:spcBef>
                <a:spcPts val="0"/>
              </a:spcBef>
              <a:spcAft>
                <a:spcPts val="0"/>
              </a:spcAft>
              <a:buClrTx/>
              <a:buSzTx/>
              <a:buFontTx/>
              <a:buNone/>
              <a:tabLst/>
            </a:pPr>
            <a:r>
              <a:rPr lang="en-GB" sz="1200" dirty="0">
                <a:solidFill>
                  <a:schemeClr val="bg1"/>
                </a:solidFill>
              </a:rPr>
              <a:t>Block B</a:t>
            </a:r>
          </a:p>
          <a:p>
            <a:pPr marL="0" marR="0" indent="0" algn="l" defTabSz="914400" rtl="0" fontAlgn="auto" latinLnBrk="0" hangingPunct="0">
              <a:lnSpc>
                <a:spcPct val="90000"/>
              </a:lnSpc>
              <a:spcBef>
                <a:spcPts val="0"/>
              </a:spcBef>
              <a:spcAft>
                <a:spcPts val="0"/>
              </a:spcAft>
              <a:buClrTx/>
              <a:buSzTx/>
              <a:buFontTx/>
              <a:buNone/>
              <a:tabLst/>
            </a:pPr>
            <a:r>
              <a:rPr kumimoji="0" lang="en-GB" sz="1200" b="1" i="0" u="none" strike="noStrike" cap="none" spc="0" normalizeH="0" baseline="0" dirty="0">
                <a:ln>
                  <a:noFill/>
                </a:ln>
                <a:solidFill>
                  <a:schemeClr val="bg1"/>
                </a:solidFill>
                <a:effectLst/>
                <a:uFillTx/>
                <a:latin typeface="Arial"/>
                <a:ea typeface="Arial"/>
                <a:cs typeface="Arial"/>
                <a:sym typeface="Arial"/>
              </a:rPr>
              <a:t>Passiv Haus</a:t>
            </a:r>
          </a:p>
          <a:p>
            <a:pPr marL="0" marR="0" indent="0" algn="l" defTabSz="914400" rtl="0" fontAlgn="auto" latinLnBrk="0" hangingPunct="0">
              <a:lnSpc>
                <a:spcPct val="90000"/>
              </a:lnSpc>
              <a:spcBef>
                <a:spcPts val="0"/>
              </a:spcBef>
              <a:spcAft>
                <a:spcPts val="0"/>
              </a:spcAft>
              <a:buClrTx/>
              <a:buSzTx/>
              <a:buFontTx/>
              <a:buNone/>
              <a:tabLst/>
            </a:pPr>
            <a:endParaRPr lang="en-GB" sz="10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r>
              <a:rPr lang="en-GB" sz="1000" dirty="0">
                <a:solidFill>
                  <a:schemeClr val="bg1"/>
                </a:solidFill>
              </a:rPr>
              <a:t> </a:t>
            </a:r>
            <a:endParaRPr kumimoji="0" lang="en-GB" sz="1000" b="1" i="0" u="none" strike="noStrike" cap="none" spc="0" normalizeH="0" baseline="0" dirty="0">
              <a:ln>
                <a:noFill/>
              </a:ln>
              <a:solidFill>
                <a:schemeClr val="bg1"/>
              </a:solidFill>
              <a:effectLst/>
              <a:uFillTx/>
              <a:latin typeface="Arial"/>
              <a:ea typeface="Arial"/>
              <a:cs typeface="Arial"/>
              <a:sym typeface="Arial"/>
            </a:endParaRPr>
          </a:p>
        </p:txBody>
      </p:sp>
      <p:sp>
        <p:nvSpPr>
          <p:cNvPr id="6" name="TextBox 5">
            <a:extLst>
              <a:ext uri="{FF2B5EF4-FFF2-40B4-BE49-F238E27FC236}">
                <a16:creationId xmlns:a16="http://schemas.microsoft.com/office/drawing/2014/main" id="{32A3F218-DD83-619B-44A9-E1FAB006DE6B}"/>
              </a:ext>
            </a:extLst>
          </p:cNvPr>
          <p:cNvSpPr txBox="1"/>
          <p:nvPr/>
        </p:nvSpPr>
        <p:spPr>
          <a:xfrm>
            <a:off x="777986" y="3577622"/>
            <a:ext cx="3415418" cy="2115218"/>
          </a:xfrm>
          <a:prstGeom prst="rect">
            <a:avLst/>
          </a:prstGeom>
          <a:solidFill>
            <a:srgbClr val="F3A0B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rPr>
              <a:t>Arts University Bournemouth is ISO14001: 2015 and EcoCampus Platinum certified.</a:t>
            </a:r>
          </a:p>
          <a:p>
            <a:pPr marL="0" marR="0" indent="0" algn="l" defTabSz="914400" rtl="0" fontAlgn="auto" latinLnBrk="0" hangingPunct="0">
              <a:lnSpc>
                <a:spcPct val="90000"/>
              </a:lnSpc>
              <a:spcBef>
                <a:spcPts val="0"/>
              </a:spcBef>
              <a:spcAft>
                <a:spcPts val="0"/>
              </a:spcAft>
              <a:buClrTx/>
              <a:buSzTx/>
              <a:buFontTx/>
              <a:buNone/>
              <a:tabLst/>
            </a:pPr>
            <a:endParaRPr lang="en-GB" sz="10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rPr>
              <a:t>Arts University Bournemouth is Fairtrade certified.</a:t>
            </a:r>
          </a:p>
          <a:p>
            <a:pPr marL="0" marR="0" indent="0" algn="l" defTabSz="914400" rtl="0" fontAlgn="auto" latinLnBrk="0" hangingPunct="0">
              <a:lnSpc>
                <a:spcPct val="90000"/>
              </a:lnSpc>
              <a:spcBef>
                <a:spcPts val="0"/>
              </a:spcBef>
              <a:spcAft>
                <a:spcPts val="0"/>
              </a:spcAft>
              <a:buClrTx/>
              <a:buSzTx/>
              <a:buFontTx/>
              <a:buNone/>
              <a:tabLst/>
            </a:pPr>
            <a:endParaRPr lang="en-GB" sz="10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rPr>
              <a:t>Arts University Bournemouth is a Champion of the Dorset Sustainable Palm Oil initiative.</a:t>
            </a:r>
          </a:p>
          <a:p>
            <a:pPr marL="0" marR="0" indent="0" algn="l" defTabSz="914400" rtl="0" fontAlgn="auto" latinLnBrk="0" hangingPunct="0">
              <a:lnSpc>
                <a:spcPct val="90000"/>
              </a:lnSpc>
              <a:spcBef>
                <a:spcPts val="0"/>
              </a:spcBef>
              <a:spcAft>
                <a:spcPts val="0"/>
              </a:spcAft>
              <a:buClrTx/>
              <a:buSzTx/>
              <a:buFontTx/>
              <a:buNone/>
              <a:tabLst/>
            </a:pPr>
            <a:endParaRPr lang="en-GB" sz="10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hlinkClick r:id="rId2"/>
              </a:rPr>
              <a:t>AUBs Annual Financial Statement.</a:t>
            </a:r>
            <a:endParaRPr kumimoji="0" lang="en-GB" sz="1000" b="1" i="0" u="none" strike="noStrike" cap="none" spc="0" normalizeH="0" baseline="0" dirty="0">
              <a:ln>
                <a:noFill/>
              </a:ln>
              <a:solidFill>
                <a:schemeClr val="bg1"/>
              </a:solidFill>
              <a:effectLst/>
              <a:uFillTx/>
              <a:latin typeface="Arial"/>
              <a:ea typeface="Arial"/>
              <a:cs typeface="Arial"/>
              <a:sym typeface="Arial"/>
            </a:endParaRPr>
          </a:p>
          <a:p>
            <a:pPr marL="0" marR="0" indent="0" algn="l" defTabSz="914400" rtl="0" fontAlgn="auto" latinLnBrk="0" hangingPunct="0">
              <a:lnSpc>
                <a:spcPct val="90000"/>
              </a:lnSpc>
              <a:spcBef>
                <a:spcPts val="0"/>
              </a:spcBef>
              <a:spcAft>
                <a:spcPts val="0"/>
              </a:spcAft>
              <a:buClrTx/>
              <a:buSzTx/>
              <a:buFontTx/>
              <a:buNone/>
              <a:tabLst/>
            </a:pPr>
            <a:endParaRPr lang="en-GB" sz="10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endParaRPr kumimoji="0" lang="en-GB" sz="1000" b="1" i="0" u="none" strike="noStrike" cap="none" spc="0" normalizeH="0" baseline="0" dirty="0">
              <a:ln>
                <a:noFill/>
              </a:ln>
              <a:solidFill>
                <a:schemeClr val="bg1"/>
              </a:solidFill>
              <a:effectLst/>
              <a:uFillTx/>
              <a:latin typeface="Arial"/>
              <a:ea typeface="Arial"/>
              <a:cs typeface="Arial"/>
              <a:sym typeface="Arial"/>
            </a:endParaRPr>
          </a:p>
        </p:txBody>
      </p:sp>
      <p:sp>
        <p:nvSpPr>
          <p:cNvPr id="7" name="TextBox 6">
            <a:extLst>
              <a:ext uri="{FF2B5EF4-FFF2-40B4-BE49-F238E27FC236}">
                <a16:creationId xmlns:a16="http://schemas.microsoft.com/office/drawing/2014/main" id="{AD57059A-D8B7-8854-1081-84ACB8EEBC21}"/>
              </a:ext>
            </a:extLst>
          </p:cNvPr>
          <p:cNvSpPr txBox="1"/>
          <p:nvPr/>
        </p:nvSpPr>
        <p:spPr>
          <a:xfrm>
            <a:off x="4529129" y="3577622"/>
            <a:ext cx="3415418" cy="2115218"/>
          </a:xfrm>
          <a:prstGeom prst="rect">
            <a:avLst/>
          </a:prstGeom>
          <a:solidFill>
            <a:srgbClr val="F3A0B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rPr>
              <a:t>AUB is represented on several environment and sustainability groups including:</a:t>
            </a:r>
          </a:p>
          <a:p>
            <a:pPr marL="0" marR="0" indent="0" algn="l" defTabSz="914400" rtl="0" fontAlgn="auto" latinLnBrk="0" hangingPunct="0">
              <a:lnSpc>
                <a:spcPct val="90000"/>
              </a:lnSpc>
              <a:spcBef>
                <a:spcPts val="0"/>
              </a:spcBef>
              <a:spcAft>
                <a:spcPts val="0"/>
              </a:spcAft>
              <a:buClrTx/>
              <a:buSzTx/>
              <a:buFontTx/>
              <a:buNone/>
              <a:tabLst/>
            </a:pPr>
            <a:endParaRPr lang="en-GB" sz="10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rPr>
              <a:t>EAUC South Group – AUB Environment and Sustainability Manager is Chair.</a:t>
            </a:r>
          </a:p>
          <a:p>
            <a:pPr marL="0" marR="0" indent="0" algn="l" defTabSz="914400" rtl="0" fontAlgn="auto" latinLnBrk="0" hangingPunct="0">
              <a:lnSpc>
                <a:spcPct val="90000"/>
              </a:lnSpc>
              <a:spcBef>
                <a:spcPts val="0"/>
              </a:spcBef>
              <a:spcAft>
                <a:spcPts val="0"/>
              </a:spcAft>
              <a:buClrTx/>
              <a:buSzTx/>
              <a:buFontTx/>
              <a:buNone/>
              <a:tabLst/>
            </a:pPr>
            <a:endParaRPr lang="en-GB" sz="10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r>
              <a:rPr lang="en-GB" sz="1000" dirty="0">
                <a:solidFill>
                  <a:schemeClr val="bg1"/>
                </a:solidFill>
              </a:rPr>
              <a:t>Bournemouth, Christchurch, and Poole Council </a:t>
            </a:r>
            <a:r>
              <a:rPr kumimoji="0" lang="en-GB" sz="1000" b="1" i="0" u="none" strike="noStrike" cap="none" spc="0" normalizeH="0" baseline="0" dirty="0">
                <a:ln>
                  <a:noFill/>
                </a:ln>
                <a:solidFill>
                  <a:schemeClr val="bg1"/>
                </a:solidFill>
                <a:effectLst/>
                <a:uFillTx/>
                <a:latin typeface="Arial"/>
                <a:ea typeface="Arial"/>
                <a:cs typeface="Arial"/>
                <a:sym typeface="Arial"/>
              </a:rPr>
              <a:t>Transforming Travel - Transforming Cities Fund.</a:t>
            </a:r>
          </a:p>
          <a:p>
            <a:pPr marL="0" marR="0" indent="0" algn="l" defTabSz="914400" rtl="0" fontAlgn="auto" latinLnBrk="0" hangingPunct="0">
              <a:lnSpc>
                <a:spcPct val="90000"/>
              </a:lnSpc>
              <a:spcBef>
                <a:spcPts val="0"/>
              </a:spcBef>
              <a:spcAft>
                <a:spcPts val="0"/>
              </a:spcAft>
              <a:buClrTx/>
              <a:buSzTx/>
              <a:buFontTx/>
              <a:buNone/>
              <a:tabLst/>
            </a:pPr>
            <a:endParaRPr lang="en-GB" sz="10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r>
              <a:rPr kumimoji="0" lang="en-GB" sz="1000" b="1" i="0" u="none" strike="noStrike" cap="none" spc="0" normalizeH="0" baseline="0" dirty="0">
                <a:ln>
                  <a:noFill/>
                </a:ln>
                <a:solidFill>
                  <a:schemeClr val="bg1"/>
                </a:solidFill>
                <a:effectLst/>
                <a:uFillTx/>
                <a:latin typeface="Arial"/>
                <a:ea typeface="Arial"/>
                <a:cs typeface="Arial"/>
                <a:sym typeface="Arial"/>
              </a:rPr>
              <a:t>Dorset Public Sector Decarbonisation and Ecology Group.</a:t>
            </a:r>
          </a:p>
        </p:txBody>
      </p:sp>
      <p:sp>
        <p:nvSpPr>
          <p:cNvPr id="9" name="TextBox 8">
            <a:extLst>
              <a:ext uri="{FF2B5EF4-FFF2-40B4-BE49-F238E27FC236}">
                <a16:creationId xmlns:a16="http://schemas.microsoft.com/office/drawing/2014/main" id="{54C8C931-E704-946A-F78E-F8D129695FA3}"/>
              </a:ext>
            </a:extLst>
          </p:cNvPr>
          <p:cNvSpPr txBox="1"/>
          <p:nvPr/>
        </p:nvSpPr>
        <p:spPr>
          <a:xfrm>
            <a:off x="9961217" y="1204768"/>
            <a:ext cx="1670890" cy="2115218"/>
          </a:xfrm>
          <a:prstGeom prst="rect">
            <a:avLst/>
          </a:prstGeom>
          <a:solidFill>
            <a:srgbClr val="F3A0B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lang="en-GB" sz="12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endParaRPr lang="en-GB" sz="1200" dirty="0">
              <a:solidFill>
                <a:schemeClr val="bg1"/>
              </a:solidFill>
            </a:endParaRPr>
          </a:p>
          <a:p>
            <a:pPr marL="0" marR="0" indent="0" algn="l" defTabSz="914400" rtl="0" fontAlgn="auto" latinLnBrk="0" hangingPunct="0">
              <a:lnSpc>
                <a:spcPct val="90000"/>
              </a:lnSpc>
              <a:spcBef>
                <a:spcPts val="0"/>
              </a:spcBef>
              <a:spcAft>
                <a:spcPts val="0"/>
              </a:spcAft>
              <a:buClrTx/>
              <a:buSzTx/>
              <a:buFontTx/>
              <a:buNone/>
              <a:tabLst/>
            </a:pPr>
            <a:r>
              <a:rPr lang="en-GB" sz="1200" dirty="0">
                <a:solidFill>
                  <a:schemeClr val="bg1"/>
                </a:solidFill>
              </a:rPr>
              <a:t>Library</a:t>
            </a:r>
            <a:endParaRPr kumimoji="0" lang="en-GB" sz="1200" b="1" i="0" u="none" strike="noStrike" cap="none" spc="0" normalizeH="0" baseline="0" dirty="0">
              <a:ln>
                <a:noFill/>
              </a:ln>
              <a:solidFill>
                <a:schemeClr val="bg1"/>
              </a:solidFill>
              <a:effectLst/>
              <a:uFillTx/>
              <a:latin typeface="Arial"/>
              <a:ea typeface="Arial"/>
              <a:cs typeface="Arial"/>
              <a:sym typeface="Arial"/>
            </a:endParaRPr>
          </a:p>
          <a:p>
            <a:pPr marL="0" marR="0" indent="0" algn="l" defTabSz="914400" rtl="0" fontAlgn="auto" latinLnBrk="0" hangingPunct="0">
              <a:lnSpc>
                <a:spcPct val="90000"/>
              </a:lnSpc>
              <a:spcBef>
                <a:spcPts val="0"/>
              </a:spcBef>
              <a:spcAft>
                <a:spcPts val="0"/>
              </a:spcAft>
              <a:buClrTx/>
              <a:buSzTx/>
              <a:buFontTx/>
              <a:buNone/>
              <a:tabLst/>
            </a:pPr>
            <a:r>
              <a:rPr lang="en-GB" sz="1200" dirty="0">
                <a:solidFill>
                  <a:schemeClr val="bg1"/>
                </a:solidFill>
              </a:rPr>
              <a:t>Northlight Studio’s</a:t>
            </a:r>
            <a:endParaRPr kumimoji="0" lang="en-GB" sz="1200" b="1" i="0" u="none" strike="noStrike" cap="none" spc="0" normalizeH="0" baseline="0" dirty="0">
              <a:ln>
                <a:noFill/>
              </a:ln>
              <a:solidFill>
                <a:schemeClr val="bg1"/>
              </a:solidFill>
              <a:effectLst/>
              <a:uFillTx/>
              <a:latin typeface="Arial"/>
              <a:ea typeface="Arial"/>
              <a:cs typeface="Arial"/>
              <a:sym typeface="Arial"/>
            </a:endParaRPr>
          </a:p>
          <a:p>
            <a:pPr marL="0" marR="0" indent="0" algn="l" defTabSz="914400" rtl="0" fontAlgn="auto" latinLnBrk="0" hangingPunct="0">
              <a:lnSpc>
                <a:spcPct val="90000"/>
              </a:lnSpc>
              <a:spcBef>
                <a:spcPts val="0"/>
              </a:spcBef>
              <a:spcAft>
                <a:spcPts val="0"/>
              </a:spcAft>
              <a:buClrTx/>
              <a:buSzTx/>
              <a:buFontTx/>
              <a:buNone/>
              <a:tabLst/>
            </a:pPr>
            <a:r>
              <a:rPr lang="en-GB" sz="1200" dirty="0">
                <a:solidFill>
                  <a:schemeClr val="bg1"/>
                </a:solidFill>
              </a:rPr>
              <a:t>Crab Studio</a:t>
            </a:r>
          </a:p>
          <a:p>
            <a:pPr marL="0" marR="0" indent="0" algn="l" defTabSz="914400" rtl="0" fontAlgn="auto" latinLnBrk="0" hangingPunct="0">
              <a:lnSpc>
                <a:spcPct val="90000"/>
              </a:lnSpc>
              <a:spcBef>
                <a:spcPts val="0"/>
              </a:spcBef>
              <a:spcAft>
                <a:spcPts val="0"/>
              </a:spcAft>
              <a:buClrTx/>
              <a:buSzTx/>
              <a:buFontTx/>
              <a:buNone/>
              <a:tabLst/>
            </a:pPr>
            <a:r>
              <a:rPr kumimoji="0" lang="en-GB" sz="1200" b="1" i="0" u="none" strike="noStrike" cap="none" spc="0" normalizeH="0" baseline="0" dirty="0">
                <a:ln>
                  <a:noFill/>
                </a:ln>
                <a:solidFill>
                  <a:schemeClr val="bg1"/>
                </a:solidFill>
                <a:effectLst/>
                <a:uFillTx/>
                <a:latin typeface="Arial"/>
                <a:ea typeface="Arial"/>
                <a:cs typeface="Arial"/>
                <a:sym typeface="Arial"/>
              </a:rPr>
              <a:t>Workshop</a:t>
            </a:r>
          </a:p>
          <a:p>
            <a:pPr marL="0" marR="0" indent="0" algn="l" defTabSz="914400" rtl="0" fontAlgn="auto" latinLnBrk="0" hangingPunct="0">
              <a:lnSpc>
                <a:spcPct val="90000"/>
              </a:lnSpc>
              <a:spcBef>
                <a:spcPts val="0"/>
              </a:spcBef>
              <a:spcAft>
                <a:spcPts val="0"/>
              </a:spcAft>
              <a:buClrTx/>
              <a:buSzTx/>
              <a:buFontTx/>
              <a:buNone/>
              <a:tabLst/>
            </a:pPr>
            <a:r>
              <a:rPr lang="en-GB" sz="1200" dirty="0">
                <a:solidFill>
                  <a:schemeClr val="bg1"/>
                </a:solidFill>
              </a:rPr>
              <a:t>Campus Halls</a:t>
            </a:r>
            <a:endParaRPr kumimoji="0" lang="en-GB" sz="1200" b="1" i="0" u="none" strike="noStrike" cap="none" spc="0" normalizeH="0" baseline="0" dirty="0">
              <a:ln>
                <a:noFill/>
              </a:ln>
              <a:solidFill>
                <a:schemeClr val="bg1"/>
              </a:solidFill>
              <a:effectLst/>
              <a:uFillTx/>
              <a:latin typeface="Arial"/>
              <a:ea typeface="Arial"/>
              <a:cs typeface="Arial"/>
              <a:sym typeface="Arial"/>
            </a:endParaRPr>
          </a:p>
          <a:p>
            <a:pPr marL="0" marR="0" indent="0" algn="l" defTabSz="914400" rtl="0" fontAlgn="auto" latinLnBrk="0" hangingPunct="0">
              <a:lnSpc>
                <a:spcPct val="90000"/>
              </a:lnSpc>
              <a:spcBef>
                <a:spcPts val="0"/>
              </a:spcBef>
              <a:spcAft>
                <a:spcPts val="0"/>
              </a:spcAft>
              <a:buClrTx/>
              <a:buSzTx/>
              <a:buFontTx/>
              <a:buNone/>
              <a:tabLst/>
            </a:pPr>
            <a:r>
              <a:rPr lang="en-GB" sz="1200" dirty="0">
                <a:solidFill>
                  <a:schemeClr val="bg1"/>
                </a:solidFill>
              </a:rPr>
              <a:t>Innovation Studio</a:t>
            </a:r>
          </a:p>
          <a:p>
            <a:pPr marL="0" marR="0" indent="0" algn="l" defTabSz="914400" rtl="0" fontAlgn="auto" latinLnBrk="0" hangingPunct="0">
              <a:lnSpc>
                <a:spcPct val="90000"/>
              </a:lnSpc>
              <a:spcBef>
                <a:spcPts val="0"/>
              </a:spcBef>
              <a:spcAft>
                <a:spcPts val="0"/>
              </a:spcAft>
              <a:buClrTx/>
              <a:buSzTx/>
              <a:buFontTx/>
              <a:buNone/>
              <a:tabLst/>
            </a:pPr>
            <a:r>
              <a:rPr lang="en-GB" sz="1200" dirty="0">
                <a:solidFill>
                  <a:schemeClr val="bg1"/>
                </a:solidFill>
              </a:rPr>
              <a:t>Elliott Road Studios</a:t>
            </a:r>
          </a:p>
          <a:p>
            <a:pPr marL="0" marR="0" indent="0" algn="l" defTabSz="914400" rtl="0" fontAlgn="auto" latinLnBrk="0" hangingPunct="0">
              <a:lnSpc>
                <a:spcPct val="90000"/>
              </a:lnSpc>
              <a:spcBef>
                <a:spcPts val="0"/>
              </a:spcBef>
              <a:spcAft>
                <a:spcPts val="0"/>
              </a:spcAft>
              <a:buClrTx/>
              <a:buSzTx/>
              <a:buFontTx/>
              <a:buNone/>
              <a:tabLst/>
            </a:pPr>
            <a:r>
              <a:rPr lang="en-GB" sz="1200" dirty="0">
                <a:solidFill>
                  <a:schemeClr val="bg1"/>
                </a:solidFill>
              </a:rPr>
              <a:t>Madeira Road Halls</a:t>
            </a:r>
          </a:p>
        </p:txBody>
      </p:sp>
      <p:pic>
        <p:nvPicPr>
          <p:cNvPr id="8" name="Picture 7">
            <a:extLst>
              <a:ext uri="{FF2B5EF4-FFF2-40B4-BE49-F238E27FC236}">
                <a16:creationId xmlns:a16="http://schemas.microsoft.com/office/drawing/2014/main" id="{173A4A61-57CD-70D6-D281-52604D5EC297}"/>
              </a:ext>
            </a:extLst>
          </p:cNvPr>
          <p:cNvPicPr>
            <a:picLocks noChangeAspect="1"/>
          </p:cNvPicPr>
          <p:nvPr/>
        </p:nvPicPr>
        <p:blipFill>
          <a:blip r:embed="rId3"/>
          <a:stretch>
            <a:fillRect/>
          </a:stretch>
        </p:blipFill>
        <p:spPr>
          <a:xfrm>
            <a:off x="8216687" y="3560811"/>
            <a:ext cx="3415419" cy="2132029"/>
          </a:xfrm>
          <a:prstGeom prst="rect">
            <a:avLst/>
          </a:prstGeom>
        </p:spPr>
      </p:pic>
    </p:spTree>
    <p:extLst>
      <p:ext uri="{BB962C8B-B14F-4D97-AF65-F5344CB8AC3E}">
        <p14:creationId xmlns:p14="http://schemas.microsoft.com/office/powerpoint/2010/main" val="73324320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A0B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95211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94BF46-764F-2E45-8CFB-08AEEE7FC8A8}"/>
              </a:ext>
            </a:extLst>
          </p:cNvPr>
          <p:cNvSpPr>
            <a:spLocks noGrp="1"/>
          </p:cNvSpPr>
          <p:nvPr>
            <p:ph type="title"/>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dirty="0"/>
              <a:t>Message from the Vice-Chancellor and CEO</a:t>
            </a:r>
            <a:endParaRPr lang="en-US" u="none" dirty="0"/>
          </a:p>
        </p:txBody>
      </p:sp>
      <p:sp>
        <p:nvSpPr>
          <p:cNvPr id="5" name="Content Placeholder 4">
            <a:extLst>
              <a:ext uri="{FF2B5EF4-FFF2-40B4-BE49-F238E27FC236}">
                <a16:creationId xmlns:a16="http://schemas.microsoft.com/office/drawing/2014/main" id="{0F2218D0-DD3D-F54F-BDCA-2C245B1A4B77}"/>
              </a:ext>
            </a:extLst>
          </p:cNvPr>
          <p:cNvSpPr>
            <a:spLocks noGrp="1"/>
          </p:cNvSpPr>
          <p:nvPr>
            <p:ph idx="1"/>
          </p:nvPr>
        </p:nvSpPr>
        <p:spPr>
          <a:xfrm>
            <a:off x="444500" y="1352106"/>
            <a:ext cx="10019014" cy="4346171"/>
          </a:xfrm>
        </p:spPr>
        <p:txBody>
          <a:bodyPr>
            <a:normAutofit fontScale="70000" lnSpcReduction="20000"/>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At the heart of the AUB Strategy are four core values that guide our practices and behaviours. Of the four, our value of staying 'connected' speaks powerfully towards the AUB Sustainability Programme, and our ambitions towards neutrality: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Arial" panose="020B0604020202020204" pitchFamily="34" charset="0"/>
                <a:ea typeface="Calibri" panose="020F0502020204030204" pitchFamily="34" charset="0"/>
                <a:cs typeface="Times New Roman" panose="02020603050405020304" pitchFamily="18" charset="0"/>
              </a:rPr>
              <a:t>"We are better for our diversity. We are enriched by the depth of respect we have for each other and the strength of our relationships with our people, our places and with the planet. Through our commitment to working with those who are different to us, or challenge us, we grow stronger together, creating new synergies, global connections and sustainable futures."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Our commitment to an environmentally sustainable future builds on significant achievements at AUB over the past five years. Having already achieved ISO14001:2015 and platinum status as an Eco-Campus, during the lifetime of this Strategy, we will embrace the spirit and practices of the United Nations Sustainable Development Goals across all aspects of AUB’s teaching, research and engagement. We are already seeing this in the new undergraduate curriculum, which staff have co-designed.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We have shown real commitment in becoming a signatory of the Global Climate Letter for Universities and Colleges, issued through EAUC (Environment Association for Universities and Colleges), and AUB has committed to reach net zero by 2030. We have gained certification as a registered Fairtrade university.  During 2020/21 AUB was presented on the global Fairtrade website as one of three HEI case studies for Fairtrade. We create a great many environmentally sensitive and progressive projects across the University, through AUB Human and through live and simulated briefs These will continue to expand and deepen.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These are all significant achievements for which AUB ought to feel proud. But there is always more to do. The programmes of work set out in the document will be supported by the University and our Board of Governors as we move creatively - and credibly - towards a sustainable and net zero future.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latinLnBrk="0" hangingPunct="1">
              <a:lnSpc>
                <a:spcPct val="90000"/>
              </a:lnSpc>
              <a:spcBef>
                <a:spcPts val="1000"/>
              </a:spcBef>
              <a:spcAft>
                <a:spcPts val="0"/>
              </a:spcAft>
              <a:buClrTx/>
              <a:buSzPct val="100000"/>
              <a:buFont typeface="Helvetica"/>
              <a:buNone/>
              <a:tabLst/>
            </a:pPr>
            <a:endParaRPr lang="en-US" dirty="0"/>
          </a:p>
        </p:txBody>
      </p:sp>
    </p:spTree>
    <p:extLst>
      <p:ext uri="{BB962C8B-B14F-4D97-AF65-F5344CB8AC3E}">
        <p14:creationId xmlns:p14="http://schemas.microsoft.com/office/powerpoint/2010/main" val="73719958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dirty="0"/>
              <a:t>Introduction</a:t>
            </a:r>
            <a:endParaRPr lang="en-US" u="none" dirty="0"/>
          </a:p>
        </p:txBody>
      </p:sp>
      <p:sp>
        <p:nvSpPr>
          <p:cNvPr id="5" name="Content Placeholder 4">
            <a:extLst>
              <a:ext uri="{FF2B5EF4-FFF2-40B4-BE49-F238E27FC236}">
                <a16:creationId xmlns:a16="http://schemas.microsoft.com/office/drawing/2014/main" id="{29E7A906-32D0-4648-A57E-C7EEEDE5AE17}"/>
              </a:ext>
            </a:extLst>
          </p:cNvPr>
          <p:cNvSpPr>
            <a:spLocks noGrp="1"/>
          </p:cNvSpPr>
          <p:nvPr>
            <p:ph idx="1"/>
          </p:nvPr>
        </p:nvSpPr>
        <p:spPr>
          <a:xfrm>
            <a:off x="444501" y="1352106"/>
            <a:ext cx="5358422" cy="4346171"/>
          </a:xfrm>
        </p:spPr>
        <p:txBody>
          <a:bodyPr>
            <a:normAutofit lnSpcReduction="10000"/>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Arts University Bournemouth (AUB) acknowledges global climate change and the ecological crisis and wishes to play its part in mitigating against unwanted outcomes of these issue’s. Furthermore, AUB is aware of its own environmental impacts, through operational practices and capital projects, and is committed to eliminating, reducing or compensating where this is not possible, these impacts in an innovative, efficient, and transparent way.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Our Sustainability and Net Zero (SNZ)  Programme of works is AUBs response to mitigate and adapt to these impacts. Furthermore, it promotes our aim for an inclusive, innovative, creative, and  connected campus. </a:t>
            </a:r>
            <a:endParaRPr lang="en-US" dirty="0"/>
          </a:p>
        </p:txBody>
      </p:sp>
      <p:sp>
        <p:nvSpPr>
          <p:cNvPr id="7" name="Picture Placeholder 3">
            <a:extLst>
              <a:ext uri="{FF2B5EF4-FFF2-40B4-BE49-F238E27FC236}">
                <a16:creationId xmlns:a16="http://schemas.microsoft.com/office/drawing/2014/main" id="{60775DC5-2451-EB40-BEC1-E92548B1A662}"/>
              </a:ext>
            </a:extLst>
          </p:cNvPr>
          <p:cNvSpPr>
            <a:spLocks noGrp="1"/>
          </p:cNvSpPr>
          <p:nvPr>
            <p:ph type="pic" sz="quarter" idx="12" hasCustomPrompt="1"/>
          </p:nvPr>
        </p:nvSpPr>
        <p:spPr>
          <a:xfrm>
            <a:off x="6096000" y="475789"/>
            <a:ext cx="5651499" cy="5344215"/>
          </a:xfrm>
          <a:prstGeom prst="rect">
            <a:avLst/>
          </a:prstGeom>
          <a:solidFill>
            <a:schemeClr val="tx1">
              <a:lumMod val="85000"/>
            </a:schemeClr>
          </a:solidFill>
        </p:spPr>
        <p:txBody>
          <a:bodyPr anchor="ctr"/>
          <a:lstStyle>
            <a:lvl1pPr marL="0" indent="0" algn="l">
              <a:buFontTx/>
              <a:buNone/>
              <a:defRPr sz="2000" b="0" i="0">
                <a:solidFill>
                  <a:schemeClr val="bg1"/>
                </a:solidFill>
                <a:latin typeface="Beatrice" pitchFamily="2" charset="77"/>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dirty="0">
                <a:latin typeface="Arial" panose="020B0604020202020204" pitchFamily="34" charset="0"/>
              </a:rPr>
              <a:t>Insert Picture</a:t>
            </a:r>
          </a:p>
        </p:txBody>
      </p:sp>
      <p:pic>
        <p:nvPicPr>
          <p:cNvPr id="2" name="Picture 1">
            <a:extLst>
              <a:ext uri="{FF2B5EF4-FFF2-40B4-BE49-F238E27FC236}">
                <a16:creationId xmlns:a16="http://schemas.microsoft.com/office/drawing/2014/main" id="{70C50AEF-1F86-22D1-96D8-F7F9D351DED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9" y="475788"/>
            <a:ext cx="5651499" cy="5344215"/>
          </a:xfrm>
          <a:prstGeom prst="rect">
            <a:avLst/>
          </a:prstGeom>
          <a:noFill/>
          <a:ln>
            <a:noFill/>
          </a:ln>
        </p:spPr>
      </p:pic>
    </p:spTree>
    <p:extLst>
      <p:ext uri="{BB962C8B-B14F-4D97-AF65-F5344CB8AC3E}">
        <p14:creationId xmlns:p14="http://schemas.microsoft.com/office/powerpoint/2010/main" val="2636112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44DAE-A2D8-E356-6134-3D4375EC5104}"/>
              </a:ext>
            </a:extLst>
          </p:cNvPr>
          <p:cNvPicPr>
            <a:picLocks noChangeAspect="1"/>
          </p:cNvPicPr>
          <p:nvPr/>
        </p:nvPicPr>
        <p:blipFill>
          <a:blip r:embed="rId2"/>
          <a:srcRect l="15178" r="4065" b="-3"/>
          <a:stretch>
            <a:fillRect/>
          </a:stretch>
        </p:blipFill>
        <p:spPr>
          <a:xfrm>
            <a:off x="6296449" y="1440031"/>
            <a:ext cx="5358420" cy="4346171"/>
          </a:xfrm>
          <a:prstGeom prst="rect">
            <a:avLst/>
          </a:prstGeom>
          <a:noFill/>
        </p:spPr>
      </p:pic>
      <p:sp>
        <p:nvSpPr>
          <p:cNvPr id="5" name="Content Placeholder 4">
            <a:extLst>
              <a:ext uri="{FF2B5EF4-FFF2-40B4-BE49-F238E27FC236}">
                <a16:creationId xmlns:a16="http://schemas.microsoft.com/office/drawing/2014/main" id="{29E7A906-32D0-4648-A57E-C7EEEDE5AE17}"/>
              </a:ext>
            </a:extLst>
          </p:cNvPr>
          <p:cNvSpPr>
            <a:spLocks noGrp="1"/>
          </p:cNvSpPr>
          <p:nvPr>
            <p:ph idx="13"/>
          </p:nvPr>
        </p:nvSpPr>
        <p:spPr>
          <a:xfrm>
            <a:off x="444501" y="1440031"/>
            <a:ext cx="5358422" cy="4346171"/>
          </a:xfrm>
        </p:spPr>
        <p:txBody>
          <a:bodyPr>
            <a:normAutofit/>
          </a:bodyPr>
          <a:lstStyle/>
          <a:p>
            <a:pPr rtl="0"/>
            <a:r>
              <a:rPr lang="en-GB" sz="1900" dirty="0">
                <a:effectLst/>
              </a:rPr>
              <a:t>Here we report on our actual greenhouse gas (GHG) equivalents emissions and evaluate against the targets that we have set. We use the Higher Education sector Standardised Carbon Emissions (Reporting) Framework for our emissions inventory, which covers all the emission scopes.  </a:t>
            </a:r>
          </a:p>
          <a:p>
            <a:pPr rtl="0"/>
            <a:r>
              <a:rPr lang="en-GB" sz="1900" dirty="0">
                <a:effectLst/>
              </a:rPr>
              <a:t>This is our annual report for the 2024-2025 academic year. This report will inform students, staff, and community how we are progressing against climate change impacts,</a:t>
            </a:r>
            <a:r>
              <a:rPr lang="en-GB" sz="1900" dirty="0"/>
              <a:t> the </a:t>
            </a:r>
            <a:r>
              <a:rPr lang="en-GB" sz="1900" dirty="0">
                <a:effectLst/>
              </a:rPr>
              <a:t>biodiversity crisis, and social justice targets and is structured around a net </a:t>
            </a:r>
            <a:r>
              <a:rPr lang="en-GB" sz="1900" dirty="0"/>
              <a:t>z</a:t>
            </a:r>
            <a:r>
              <a:rPr lang="en-GB" sz="1900" dirty="0">
                <a:effectLst/>
              </a:rPr>
              <a:t>ero </a:t>
            </a:r>
            <a:r>
              <a:rPr lang="en-GB" sz="1900" dirty="0"/>
              <a:t>s</a:t>
            </a:r>
            <a:r>
              <a:rPr lang="en-GB" sz="1900" dirty="0">
                <a:effectLst/>
              </a:rPr>
              <a:t>ummary and our six main areas of focus.</a:t>
            </a:r>
          </a:p>
          <a:p>
            <a:pPr marL="0" marR="0" indent="0" defTabSz="914400" rtl="0" eaLnBrk="1" latinLnBrk="0" hangingPunct="1">
              <a:spcBef>
                <a:spcPts val="1000"/>
              </a:spcBef>
              <a:spcAft>
                <a:spcPts val="0"/>
              </a:spcAft>
              <a:buClrTx/>
              <a:buSzPct val="100000"/>
              <a:buFont typeface="Helvetica"/>
              <a:buNone/>
              <a:tabLst/>
            </a:pPr>
            <a:endParaRPr lang="en-US" sz="1900" dirty="0"/>
          </a:p>
        </p:txBody>
      </p:sp>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a:xfrm>
            <a:off x="444500" y="475789"/>
            <a:ext cx="11196514" cy="942167"/>
          </a:xfrm>
        </p:spPr>
        <p:txBody>
          <a:bodyPr>
            <a:normAutofit/>
          </a:bodyPr>
          <a:lstStyle/>
          <a:p>
            <a:pPr marL="0" marR="0" indent="0" defTabSz="914400" rtl="0" eaLnBrk="1" latinLnBrk="0" hangingPunct="1">
              <a:spcBef>
                <a:spcPts val="0"/>
              </a:spcBef>
              <a:spcAft>
                <a:spcPts val="0"/>
              </a:spcAft>
              <a:buClrTx/>
              <a:buSzTx/>
              <a:buFontTx/>
              <a:buNone/>
              <a:tabLst/>
            </a:pPr>
            <a:r>
              <a:rPr lang="en-US" dirty="0"/>
              <a:t>Introduction</a:t>
            </a:r>
            <a:endParaRPr lang="en-US" u="none" dirty="0"/>
          </a:p>
        </p:txBody>
      </p:sp>
    </p:spTree>
    <p:extLst>
      <p:ext uri="{BB962C8B-B14F-4D97-AF65-F5344CB8AC3E}">
        <p14:creationId xmlns:p14="http://schemas.microsoft.com/office/powerpoint/2010/main" val="157436263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C79206-A29C-2ED4-4592-E482053C69DD}"/>
              </a:ext>
            </a:extLst>
          </p:cNvPr>
          <p:cNvSpPr txBox="1"/>
          <p:nvPr/>
        </p:nvSpPr>
        <p:spPr>
          <a:xfrm>
            <a:off x="3118104" y="1344168"/>
            <a:ext cx="1060704"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lang="en-GB" sz="1000" dirty="0"/>
          </a:p>
          <a:p>
            <a:pPr marL="0" marR="0" indent="0" algn="ctr" defTabSz="914400" rtl="0" fontAlgn="auto" latinLnBrk="0" hangingPunct="0">
              <a:lnSpc>
                <a:spcPct val="90000"/>
              </a:lnSpc>
              <a:spcBef>
                <a:spcPts val="0"/>
              </a:spcBef>
              <a:spcAft>
                <a:spcPts val="0"/>
              </a:spcAft>
              <a:buClrTx/>
              <a:buSzTx/>
              <a:buFontTx/>
              <a:buNone/>
              <a:tabLst/>
            </a:pPr>
            <a:r>
              <a:rPr lang="en-GB" sz="1400" dirty="0">
                <a:solidFill>
                  <a:schemeClr val="bg1"/>
                </a:solidFill>
              </a:rPr>
              <a:t>ENERGY AND </a:t>
            </a:r>
          </a:p>
          <a:p>
            <a:pPr marL="0" marR="0" indent="0" algn="ctr" defTabSz="914400" rtl="0" fontAlgn="auto" latinLnBrk="0" hangingPunct="0">
              <a:lnSpc>
                <a:spcPct val="90000"/>
              </a:lnSpc>
              <a:spcBef>
                <a:spcPts val="0"/>
              </a:spcBef>
              <a:spcAft>
                <a:spcPts val="0"/>
              </a:spcAft>
              <a:buClrTx/>
              <a:buSzTx/>
              <a:buFontTx/>
              <a:buNone/>
              <a:tabLst/>
            </a:pPr>
            <a:endParaRPr lang="en-GB" sz="1400" dirty="0">
              <a:solidFill>
                <a:schemeClr val="bg1"/>
              </a:solidFill>
            </a:endParaRPr>
          </a:p>
          <a:p>
            <a:pPr marL="0" marR="0" indent="0" algn="ctr" defTabSz="914400" rtl="0" fontAlgn="auto" latinLnBrk="0" hangingPunct="0">
              <a:lnSpc>
                <a:spcPct val="90000"/>
              </a:lnSpc>
              <a:spcBef>
                <a:spcPts val="0"/>
              </a:spcBef>
              <a:spcAft>
                <a:spcPts val="0"/>
              </a:spcAft>
              <a:buClrTx/>
              <a:buSzTx/>
              <a:buFontTx/>
              <a:buNone/>
              <a:tabLst/>
            </a:pPr>
            <a:r>
              <a:rPr lang="en-GB" sz="1400" dirty="0">
                <a:solidFill>
                  <a:schemeClr val="bg1"/>
                </a:solidFill>
              </a:rPr>
              <a:t>WATER</a:t>
            </a:r>
            <a:endParaRPr kumimoji="0" lang="en-GB" sz="1400" b="1" i="0" u="none" strike="noStrike" cap="none" spc="0" normalizeH="0" baseline="0" dirty="0">
              <a:ln>
                <a:noFill/>
              </a:ln>
              <a:solidFill>
                <a:schemeClr val="bg1"/>
              </a:solidFill>
              <a:effectLst/>
              <a:uFillTx/>
              <a:latin typeface="Arial"/>
              <a:ea typeface="Arial"/>
              <a:cs typeface="Arial"/>
              <a:sym typeface="Arial"/>
            </a:endParaRPr>
          </a:p>
        </p:txBody>
      </p:sp>
      <p:sp>
        <p:nvSpPr>
          <p:cNvPr id="5" name="TextBox 4">
            <a:extLst>
              <a:ext uri="{FF2B5EF4-FFF2-40B4-BE49-F238E27FC236}">
                <a16:creationId xmlns:a16="http://schemas.microsoft.com/office/drawing/2014/main" id="{3C16EA31-EFBF-9CAF-491D-BA2FB64D95DC}"/>
              </a:ext>
            </a:extLst>
          </p:cNvPr>
          <p:cNvSpPr txBox="1"/>
          <p:nvPr/>
        </p:nvSpPr>
        <p:spPr>
          <a:xfrm>
            <a:off x="5202936" y="1115568"/>
            <a:ext cx="2029968" cy="292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40000" lnSpcReduction="20000"/>
          </a:bodyPr>
          <a:lstStyle/>
          <a:p>
            <a:pPr marL="0" marR="0" indent="0" algn="ctr" defTabSz="914400" rtl="0" fontAlgn="auto" latinLnBrk="0" hangingPunct="0">
              <a:lnSpc>
                <a:spcPct val="90000"/>
              </a:lnSpc>
              <a:spcBef>
                <a:spcPts val="0"/>
              </a:spcBef>
              <a:spcAft>
                <a:spcPts val="0"/>
              </a:spcAft>
              <a:buClrTx/>
              <a:buSzTx/>
              <a:buFontTx/>
              <a:buNone/>
              <a:tabLst/>
            </a:pPr>
            <a:r>
              <a:rPr lang="en-GB" dirty="0">
                <a:solidFill>
                  <a:schemeClr val="bg1"/>
                </a:solidFill>
              </a:rPr>
              <a:t>W</a:t>
            </a:r>
            <a:r>
              <a:rPr kumimoji="0" lang="en-GB" sz="4400" b="1" i="0" u="none" strike="noStrike" cap="none" spc="0" normalizeH="0" baseline="0" dirty="0">
                <a:ln>
                  <a:noFill/>
                </a:ln>
                <a:solidFill>
                  <a:schemeClr val="bg1"/>
                </a:solidFill>
                <a:effectLst/>
                <a:uFillTx/>
                <a:latin typeface="Arial"/>
                <a:ea typeface="Arial"/>
                <a:cs typeface="Arial"/>
                <a:sym typeface="Arial"/>
              </a:rPr>
              <a:t>ASTE</a:t>
            </a:r>
          </a:p>
        </p:txBody>
      </p:sp>
      <p:sp>
        <p:nvSpPr>
          <p:cNvPr id="10" name="TextBox 9">
            <a:extLst>
              <a:ext uri="{FF2B5EF4-FFF2-40B4-BE49-F238E27FC236}">
                <a16:creationId xmlns:a16="http://schemas.microsoft.com/office/drawing/2014/main" id="{2272CE2D-C9C6-6A37-0A27-4A087EDCCCA3}"/>
              </a:ext>
            </a:extLst>
          </p:cNvPr>
          <p:cNvSpPr txBox="1"/>
          <p:nvPr/>
        </p:nvSpPr>
        <p:spPr>
          <a:xfrm>
            <a:off x="8385048" y="1344168"/>
            <a:ext cx="539496" cy="1874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T</a:t>
            </a:r>
          </a:p>
          <a:p>
            <a:pPr marL="0" marR="0" indent="0" algn="ctr" defTabSz="914400" rtl="0" fontAlgn="auto" latinLnBrk="0" hangingPunct="0">
              <a:lnSpc>
                <a:spcPct val="90000"/>
              </a:lnSpc>
              <a:spcBef>
                <a:spcPts val="0"/>
              </a:spcBef>
              <a:spcAft>
                <a:spcPts val="0"/>
              </a:spcAft>
              <a:buClrTx/>
              <a:buSzTx/>
              <a:buFontTx/>
              <a:buNone/>
              <a:tabLst/>
            </a:pPr>
            <a:r>
              <a:rPr lang="en-GB" sz="1800" dirty="0">
                <a:solidFill>
                  <a:schemeClr val="bg1"/>
                </a:solidFill>
              </a:rPr>
              <a:t>R</a:t>
            </a:r>
          </a:p>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A</a:t>
            </a:r>
          </a:p>
          <a:p>
            <a:pPr marL="0" marR="0" indent="0" algn="ctr" defTabSz="914400" rtl="0" fontAlgn="auto" latinLnBrk="0" hangingPunct="0">
              <a:lnSpc>
                <a:spcPct val="90000"/>
              </a:lnSpc>
              <a:spcBef>
                <a:spcPts val="0"/>
              </a:spcBef>
              <a:spcAft>
                <a:spcPts val="0"/>
              </a:spcAft>
              <a:buClrTx/>
              <a:buSzTx/>
              <a:buFontTx/>
              <a:buNone/>
              <a:tabLst/>
            </a:pPr>
            <a:r>
              <a:rPr lang="en-GB" sz="1800" dirty="0">
                <a:solidFill>
                  <a:schemeClr val="bg1"/>
                </a:solidFill>
              </a:rPr>
              <a:t>V</a:t>
            </a:r>
          </a:p>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E</a:t>
            </a:r>
          </a:p>
          <a:p>
            <a:pPr marL="0" marR="0" indent="0" algn="ctr" defTabSz="914400" rtl="0" fontAlgn="auto" latinLnBrk="0" hangingPunct="0">
              <a:lnSpc>
                <a:spcPct val="90000"/>
              </a:lnSpc>
              <a:spcBef>
                <a:spcPts val="0"/>
              </a:spcBef>
              <a:spcAft>
                <a:spcPts val="0"/>
              </a:spcAft>
              <a:buClrTx/>
              <a:buSzTx/>
              <a:buFontTx/>
              <a:buNone/>
              <a:tabLst/>
            </a:pPr>
            <a:r>
              <a:rPr lang="en-GB" sz="1800" dirty="0">
                <a:solidFill>
                  <a:schemeClr val="bg1"/>
                </a:solidFill>
              </a:rPr>
              <a:t>L</a:t>
            </a:r>
            <a:endParaRPr kumimoji="0" lang="en-GB" sz="1800" b="1" i="0" u="none" strike="noStrike" cap="none" spc="0" normalizeH="0" baseline="0" dirty="0">
              <a:ln>
                <a:noFill/>
              </a:ln>
              <a:solidFill>
                <a:schemeClr val="bg1"/>
              </a:solidFill>
              <a:effectLst/>
              <a:uFillTx/>
              <a:latin typeface="Arial"/>
              <a:ea typeface="Arial"/>
              <a:cs typeface="Arial"/>
              <a:sym typeface="Arial"/>
            </a:endParaRPr>
          </a:p>
        </p:txBody>
      </p:sp>
      <p:sp>
        <p:nvSpPr>
          <p:cNvPr id="11" name="TextBox 10">
            <a:extLst>
              <a:ext uri="{FF2B5EF4-FFF2-40B4-BE49-F238E27FC236}">
                <a16:creationId xmlns:a16="http://schemas.microsoft.com/office/drawing/2014/main" id="{6AE00D37-4FD0-ABD3-1A55-F332C392EA4E}"/>
              </a:ext>
            </a:extLst>
          </p:cNvPr>
          <p:cNvSpPr txBox="1"/>
          <p:nvPr/>
        </p:nvSpPr>
        <p:spPr>
          <a:xfrm rot="366015">
            <a:off x="989839" y="5376196"/>
            <a:ext cx="2853360" cy="424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SUSTAINABLE CAMPUS</a:t>
            </a:r>
          </a:p>
        </p:txBody>
      </p:sp>
      <p:sp>
        <p:nvSpPr>
          <p:cNvPr id="12" name="AutoShape 24" descr="Biodiversity Vector Images | Depositphotos">
            <a:extLst>
              <a:ext uri="{FF2B5EF4-FFF2-40B4-BE49-F238E27FC236}">
                <a16:creationId xmlns:a16="http://schemas.microsoft.com/office/drawing/2014/main" id="{F0AA6B97-F563-9793-DC2B-72A723C5715A}"/>
              </a:ext>
            </a:extLst>
          </p:cNvPr>
          <p:cNvSpPr>
            <a:spLocks noChangeAspect="1" noChangeArrowheads="1"/>
          </p:cNvSpPr>
          <p:nvPr/>
        </p:nvSpPr>
        <p:spPr bwMode="auto">
          <a:xfrm>
            <a:off x="4946904" y="3276600"/>
            <a:ext cx="2670048" cy="14325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AutoShape 26" descr="Biodiversity Vector Images | Depositphotos">
            <a:extLst>
              <a:ext uri="{FF2B5EF4-FFF2-40B4-BE49-F238E27FC236}">
                <a16:creationId xmlns:a16="http://schemas.microsoft.com/office/drawing/2014/main" id="{EECBECD7-5F34-7577-8C0F-9E72E4B275E5}"/>
              </a:ext>
            </a:extLst>
          </p:cNvPr>
          <p:cNvSpPr>
            <a:spLocks noChangeAspect="1" noChangeArrowheads="1"/>
          </p:cNvSpPr>
          <p:nvPr/>
        </p:nvSpPr>
        <p:spPr bwMode="auto">
          <a:xfrm>
            <a:off x="5943600" y="3646778"/>
            <a:ext cx="877824" cy="12178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TextBox 14">
            <a:extLst>
              <a:ext uri="{FF2B5EF4-FFF2-40B4-BE49-F238E27FC236}">
                <a16:creationId xmlns:a16="http://schemas.microsoft.com/office/drawing/2014/main" id="{6A6B456E-FAC0-DA68-4995-9D5393F4BB2B}"/>
              </a:ext>
            </a:extLst>
          </p:cNvPr>
          <p:cNvSpPr txBox="1"/>
          <p:nvPr/>
        </p:nvSpPr>
        <p:spPr>
          <a:xfrm>
            <a:off x="5065776" y="3646778"/>
            <a:ext cx="2304288" cy="3857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ctr" defTabSz="914400" rtl="0" fontAlgn="auto" latinLnBrk="0" hangingPunct="0">
              <a:lnSpc>
                <a:spcPct val="9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Arial"/>
                <a:ea typeface="Arial"/>
                <a:cs typeface="Arial"/>
                <a:sym typeface="Arial"/>
              </a:rPr>
              <a:t>BIODIVERSITY</a:t>
            </a:r>
          </a:p>
        </p:txBody>
      </p:sp>
      <p:sp>
        <p:nvSpPr>
          <p:cNvPr id="16" name="TextBox 15">
            <a:extLst>
              <a:ext uri="{FF2B5EF4-FFF2-40B4-BE49-F238E27FC236}">
                <a16:creationId xmlns:a16="http://schemas.microsoft.com/office/drawing/2014/main" id="{ACBB0A41-1672-F6F4-1A78-A0CEA5F28AF6}"/>
              </a:ext>
            </a:extLst>
          </p:cNvPr>
          <p:cNvSpPr txBox="1"/>
          <p:nvPr/>
        </p:nvSpPr>
        <p:spPr>
          <a:xfrm>
            <a:off x="8494776" y="3646778"/>
            <a:ext cx="2176272" cy="6326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fontScale="40000" lnSpcReduction="20000"/>
          </a:bodyPr>
          <a:lstStyle/>
          <a:p>
            <a:pPr marL="0" marR="0" indent="0" algn="ctr" defTabSz="914400" rtl="0" fontAlgn="auto" latinLnBrk="0" hangingPunct="0">
              <a:lnSpc>
                <a:spcPct val="90000"/>
              </a:lnSpc>
              <a:spcBef>
                <a:spcPts val="0"/>
              </a:spcBef>
              <a:spcAft>
                <a:spcPts val="0"/>
              </a:spcAft>
              <a:buClrTx/>
              <a:buSzTx/>
              <a:buFontTx/>
              <a:buNone/>
              <a:tabLst/>
            </a:pPr>
            <a:endParaRPr kumimoji="0" lang="en-GB" sz="4400" b="1" i="0" u="none" strike="noStrike" cap="none" spc="0" normalizeH="0" baseline="0" dirty="0">
              <a:ln>
                <a:noFill/>
              </a:ln>
              <a:solidFill>
                <a:schemeClr val="bg1"/>
              </a:solidFill>
              <a:effectLst/>
              <a:uFillTx/>
              <a:latin typeface="Arial"/>
              <a:ea typeface="Arial"/>
              <a:cs typeface="Arial"/>
              <a:sym typeface="Arial"/>
            </a:endParaRPr>
          </a:p>
          <a:p>
            <a:pPr marL="0" marR="0" indent="0" algn="ctr" defTabSz="914400" rtl="0" fontAlgn="auto" latinLnBrk="0" hangingPunct="0">
              <a:lnSpc>
                <a:spcPct val="90000"/>
              </a:lnSpc>
              <a:spcBef>
                <a:spcPts val="0"/>
              </a:spcBef>
              <a:spcAft>
                <a:spcPts val="0"/>
              </a:spcAft>
              <a:buClrTx/>
              <a:buSzTx/>
              <a:buFontTx/>
              <a:buNone/>
              <a:tabLst/>
            </a:pPr>
            <a:r>
              <a:rPr kumimoji="0" lang="en-GB" sz="4400" b="1" i="0" u="none" strike="noStrike" cap="none" spc="0" normalizeH="0" baseline="0" dirty="0">
                <a:ln>
                  <a:noFill/>
                </a:ln>
                <a:solidFill>
                  <a:schemeClr val="bg1"/>
                </a:solidFill>
                <a:effectLst/>
                <a:uFillTx/>
                <a:latin typeface="Arial"/>
                <a:ea typeface="Arial"/>
                <a:cs typeface="Arial"/>
                <a:sym typeface="Arial"/>
              </a:rPr>
              <a:t>SOCIAL JUSTICE</a:t>
            </a:r>
          </a:p>
        </p:txBody>
      </p:sp>
      <p:sp>
        <p:nvSpPr>
          <p:cNvPr id="17" name="TextBox 16">
            <a:extLst>
              <a:ext uri="{FF2B5EF4-FFF2-40B4-BE49-F238E27FC236}">
                <a16:creationId xmlns:a16="http://schemas.microsoft.com/office/drawing/2014/main" id="{36DEF607-CCDB-ED99-9D99-BFC49A086E74}"/>
              </a:ext>
            </a:extLst>
          </p:cNvPr>
          <p:cNvSpPr txBox="1"/>
          <p:nvPr/>
        </p:nvSpPr>
        <p:spPr>
          <a:xfrm>
            <a:off x="8494776" y="2990088"/>
            <a:ext cx="2313432" cy="228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marL="0" marR="0" indent="0" algn="ctr" defTabSz="914400" rtl="0" fontAlgn="auto" latinLnBrk="0" hangingPunct="0">
              <a:lnSpc>
                <a:spcPct val="90000"/>
              </a:lnSpc>
              <a:spcBef>
                <a:spcPts val="0"/>
              </a:spcBef>
              <a:spcAft>
                <a:spcPts val="0"/>
              </a:spcAft>
              <a:buClrTx/>
              <a:buSzTx/>
              <a:buFontTx/>
              <a:buNone/>
              <a:tabLst/>
            </a:pPr>
            <a:r>
              <a:rPr lang="en-GB" sz="1800" dirty="0">
                <a:solidFill>
                  <a:schemeClr val="bg1"/>
                </a:solidFill>
              </a:rPr>
              <a:t>TRAVEL</a:t>
            </a:r>
            <a:endParaRPr kumimoji="0" lang="en-GB" sz="1800" b="1" i="0" u="none" strike="noStrike" cap="none" spc="0" normalizeH="0" baseline="0" dirty="0">
              <a:ln>
                <a:noFill/>
              </a:ln>
              <a:solidFill>
                <a:schemeClr val="bg1"/>
              </a:solidFill>
              <a:effectLst/>
              <a:uFillTx/>
              <a:latin typeface="Arial"/>
              <a:ea typeface="Arial"/>
              <a:cs typeface="Arial"/>
              <a:sym typeface="Arial"/>
            </a:endParaRPr>
          </a:p>
        </p:txBody>
      </p:sp>
      <p:sp>
        <p:nvSpPr>
          <p:cNvPr id="18" name="TextBox 17">
            <a:extLst>
              <a:ext uri="{FF2B5EF4-FFF2-40B4-BE49-F238E27FC236}">
                <a16:creationId xmlns:a16="http://schemas.microsoft.com/office/drawing/2014/main" id="{438C0E55-A1E1-27DE-FC16-EE3B10BCAC06}"/>
              </a:ext>
            </a:extLst>
          </p:cNvPr>
          <p:cNvSpPr txBox="1"/>
          <p:nvPr/>
        </p:nvSpPr>
        <p:spPr>
          <a:xfrm>
            <a:off x="1017481" y="1197864"/>
            <a:ext cx="957623" cy="4846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fontScale="40000" lnSpcReduction="20000"/>
          </a:bodyPr>
          <a:lstStyle/>
          <a:p>
            <a:pPr marL="0" marR="0" indent="0" algn="l" defTabSz="914400" rtl="0" fontAlgn="auto" latinLnBrk="0" hangingPunct="0">
              <a:lnSpc>
                <a:spcPct val="90000"/>
              </a:lnSpc>
              <a:spcBef>
                <a:spcPts val="0"/>
              </a:spcBef>
              <a:spcAft>
                <a:spcPts val="0"/>
              </a:spcAft>
              <a:buClrTx/>
              <a:buSzTx/>
              <a:buFontTx/>
              <a:buNone/>
              <a:tabLst/>
            </a:pPr>
            <a:r>
              <a:rPr kumimoji="0" lang="en-GB" sz="4400" b="1" i="0" u="none" strike="noStrike" cap="none" spc="0" normalizeH="0" baseline="0" dirty="0">
                <a:ln>
                  <a:noFill/>
                </a:ln>
                <a:solidFill>
                  <a:schemeClr val="bg1"/>
                </a:solidFill>
                <a:effectLst/>
                <a:uFillTx/>
                <a:latin typeface="Arial"/>
                <a:ea typeface="Arial"/>
                <a:cs typeface="Arial"/>
                <a:sym typeface="Arial"/>
              </a:rPr>
              <a:t>WATER</a:t>
            </a:r>
          </a:p>
        </p:txBody>
      </p:sp>
      <p:sp>
        <p:nvSpPr>
          <p:cNvPr id="19" name="TextBox 18">
            <a:extLst>
              <a:ext uri="{FF2B5EF4-FFF2-40B4-BE49-F238E27FC236}">
                <a16:creationId xmlns:a16="http://schemas.microsoft.com/office/drawing/2014/main" id="{E6E2E97B-DC73-15A7-68C9-360C49697727}"/>
              </a:ext>
            </a:extLst>
          </p:cNvPr>
          <p:cNvSpPr txBox="1"/>
          <p:nvPr/>
        </p:nvSpPr>
        <p:spPr>
          <a:xfrm>
            <a:off x="2851861" y="1197864"/>
            <a:ext cx="1060704" cy="4846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fontScale="40000" lnSpcReduction="20000"/>
          </a:bodyPr>
          <a:lstStyle/>
          <a:p>
            <a:pPr marL="0" marR="0" indent="0" algn="l" defTabSz="914400" rtl="0" fontAlgn="auto" latinLnBrk="0" hangingPunct="0">
              <a:lnSpc>
                <a:spcPct val="90000"/>
              </a:lnSpc>
              <a:spcBef>
                <a:spcPts val="0"/>
              </a:spcBef>
              <a:spcAft>
                <a:spcPts val="0"/>
              </a:spcAft>
              <a:buClrTx/>
              <a:buSzTx/>
              <a:buFontTx/>
              <a:buNone/>
              <a:tabLst/>
            </a:pPr>
            <a:r>
              <a:rPr kumimoji="0" lang="en-GB" sz="4400" b="1" i="0" u="none" strike="noStrike" cap="none" spc="0" normalizeH="0" baseline="0" dirty="0">
                <a:ln>
                  <a:noFill/>
                </a:ln>
                <a:solidFill>
                  <a:schemeClr val="bg1"/>
                </a:solidFill>
                <a:effectLst/>
                <a:uFillTx/>
                <a:latin typeface="Arial"/>
                <a:ea typeface="Arial"/>
                <a:cs typeface="Arial"/>
                <a:sym typeface="Arial"/>
              </a:rPr>
              <a:t>ENERGY</a:t>
            </a:r>
          </a:p>
        </p:txBody>
      </p:sp>
      <p:sp>
        <p:nvSpPr>
          <p:cNvPr id="20" name="TextBox 19">
            <a:extLst>
              <a:ext uri="{FF2B5EF4-FFF2-40B4-BE49-F238E27FC236}">
                <a16:creationId xmlns:a16="http://schemas.microsoft.com/office/drawing/2014/main" id="{02DA8B11-7D18-D7F2-12CD-1C212C85A524}"/>
              </a:ext>
            </a:extLst>
          </p:cNvPr>
          <p:cNvSpPr txBox="1"/>
          <p:nvPr/>
        </p:nvSpPr>
        <p:spPr>
          <a:xfrm>
            <a:off x="2376862" y="1197863"/>
            <a:ext cx="471866" cy="210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fontScale="25000" lnSpcReduction="20000"/>
          </a:bodyPr>
          <a:lstStyle/>
          <a:p>
            <a:pPr marL="0" marR="0" indent="0" algn="l" defTabSz="914400" rtl="0" fontAlgn="auto" latinLnBrk="0" hangingPunct="0">
              <a:lnSpc>
                <a:spcPct val="90000"/>
              </a:lnSpc>
              <a:spcBef>
                <a:spcPts val="0"/>
              </a:spcBef>
              <a:spcAft>
                <a:spcPts val="0"/>
              </a:spcAft>
              <a:buClrTx/>
              <a:buSzTx/>
              <a:buFontTx/>
              <a:buNone/>
              <a:tabLst/>
            </a:pPr>
            <a:r>
              <a:rPr lang="en-GB" dirty="0">
                <a:solidFill>
                  <a:schemeClr val="bg1"/>
                </a:solidFill>
              </a:rPr>
              <a:t>and</a:t>
            </a:r>
            <a:endParaRPr kumimoji="0" lang="en-GB" sz="4400" b="1" i="0" u="none" strike="noStrike" cap="none" spc="0" normalizeH="0" baseline="0" dirty="0">
              <a:ln>
                <a:noFill/>
              </a:ln>
              <a:solidFill>
                <a:schemeClr val="bg1"/>
              </a:solidFill>
              <a:effectLst/>
              <a:uFillTx/>
              <a:latin typeface="Arial"/>
              <a:ea typeface="Arial"/>
              <a:cs typeface="Arial"/>
              <a:sym typeface="Arial"/>
            </a:endParaRPr>
          </a:p>
        </p:txBody>
      </p:sp>
      <p:sp>
        <p:nvSpPr>
          <p:cNvPr id="2" name="Picture Placeholder 3">
            <a:extLst>
              <a:ext uri="{FF2B5EF4-FFF2-40B4-BE49-F238E27FC236}">
                <a16:creationId xmlns:a16="http://schemas.microsoft.com/office/drawing/2014/main" id="{D39E2A82-872D-09FC-DEF5-6EE282E5B6F7}"/>
              </a:ext>
            </a:extLst>
          </p:cNvPr>
          <p:cNvSpPr txBox="1">
            <a:spLocks/>
          </p:cNvSpPr>
          <p:nvPr/>
        </p:nvSpPr>
        <p:spPr>
          <a:xfrm>
            <a:off x="795723" y="1061860"/>
            <a:ext cx="3418563" cy="2259282"/>
          </a:xfrm>
          <a:prstGeom prst="rect">
            <a:avLst/>
          </a:prstGeom>
          <a:solidFill>
            <a:srgbClr val="F3A0BC"/>
          </a:solidFill>
        </p:spPr>
        <p:txBody>
          <a:bodyPr anchor="ctr"/>
          <a:lstStyle>
            <a:lvl1pPr marL="0" marR="0" indent="0" algn="l" defTabSz="914400" eaLnBrk="1" latinLnBrk="0" hangingPunct="1">
              <a:lnSpc>
                <a:spcPct val="90000"/>
              </a:lnSpc>
              <a:spcBef>
                <a:spcPts val="1000"/>
              </a:spcBef>
              <a:spcAft>
                <a:spcPts val="0"/>
              </a:spcAft>
              <a:buClrTx/>
              <a:buSzPct val="100000"/>
              <a:buFontTx/>
              <a:buNone/>
              <a:tabLst/>
              <a:defRPr sz="2000" b="0" i="0" u="none" strike="noStrike" cap="none" spc="0" baseline="0">
                <a:ln>
                  <a:noFill/>
                </a:ln>
                <a:solidFill>
                  <a:schemeClr val="bg1"/>
                </a:solidFill>
                <a:uFillTx/>
                <a:latin typeface="Beatrice" pitchFamily="2" charset="77"/>
                <a:ea typeface="Beatrice" pitchFamily="2" charset="77"/>
                <a:cs typeface="Arial"/>
                <a:sym typeface="Arial"/>
              </a:defRPr>
            </a:lvl1pPr>
            <a:lvl2pPr marL="7239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1234438" marR="0" indent="-320038"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727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21844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26416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6pPr>
            <a:lvl7pPr marL="30988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7pPr>
            <a:lvl8pPr marL="35560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8pPr>
            <a:lvl9pPr marL="4013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9pPr>
          </a:lstStyle>
          <a:p>
            <a:pPr algn="ctr" rtl="0"/>
            <a:r>
              <a:rPr lang="en-GB" b="1" dirty="0">
                <a:latin typeface="Arial" panose="020B0604020202020204" pitchFamily="34" charset="0"/>
              </a:rPr>
              <a:t>Water and Energy</a:t>
            </a:r>
          </a:p>
        </p:txBody>
      </p:sp>
      <p:sp>
        <p:nvSpPr>
          <p:cNvPr id="3" name="Picture Placeholder 3">
            <a:extLst>
              <a:ext uri="{FF2B5EF4-FFF2-40B4-BE49-F238E27FC236}">
                <a16:creationId xmlns:a16="http://schemas.microsoft.com/office/drawing/2014/main" id="{F2FF571B-6921-088D-B7D4-AE1518693ED2}"/>
              </a:ext>
            </a:extLst>
          </p:cNvPr>
          <p:cNvSpPr txBox="1">
            <a:spLocks/>
          </p:cNvSpPr>
          <p:nvPr/>
        </p:nvSpPr>
        <p:spPr>
          <a:xfrm>
            <a:off x="4508638" y="1061860"/>
            <a:ext cx="3418563" cy="2259282"/>
          </a:xfrm>
          <a:prstGeom prst="rect">
            <a:avLst/>
          </a:prstGeom>
          <a:solidFill>
            <a:srgbClr val="F3A0BC"/>
          </a:solidFill>
        </p:spPr>
        <p:txBody>
          <a:bodyPr anchor="ctr"/>
          <a:lstStyle>
            <a:lvl1pPr marL="0" marR="0" indent="0" algn="l" defTabSz="914400" eaLnBrk="1" latinLnBrk="0" hangingPunct="1">
              <a:lnSpc>
                <a:spcPct val="90000"/>
              </a:lnSpc>
              <a:spcBef>
                <a:spcPts val="1000"/>
              </a:spcBef>
              <a:spcAft>
                <a:spcPts val="0"/>
              </a:spcAft>
              <a:buClrTx/>
              <a:buSzPct val="100000"/>
              <a:buFontTx/>
              <a:buNone/>
              <a:tabLst/>
              <a:defRPr sz="2000" b="0" i="0" u="none" strike="noStrike" cap="none" spc="0" baseline="0">
                <a:ln>
                  <a:noFill/>
                </a:ln>
                <a:solidFill>
                  <a:schemeClr val="bg1"/>
                </a:solidFill>
                <a:uFillTx/>
                <a:latin typeface="Beatrice" pitchFamily="2" charset="77"/>
                <a:ea typeface="Beatrice" pitchFamily="2" charset="77"/>
                <a:cs typeface="Arial"/>
                <a:sym typeface="Arial"/>
              </a:defRPr>
            </a:lvl1pPr>
            <a:lvl2pPr marL="7239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1234438" marR="0" indent="-320038"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727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21844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26416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6pPr>
            <a:lvl7pPr marL="30988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7pPr>
            <a:lvl8pPr marL="35560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8pPr>
            <a:lvl9pPr marL="4013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9pPr>
          </a:lstStyle>
          <a:p>
            <a:pPr algn="ctr" rtl="0"/>
            <a:r>
              <a:rPr lang="en-GB" b="1" dirty="0">
                <a:latin typeface="Arial" panose="020B0604020202020204" pitchFamily="34" charset="0"/>
              </a:rPr>
              <a:t>Sustainable Resource Management</a:t>
            </a:r>
          </a:p>
        </p:txBody>
      </p:sp>
      <p:sp>
        <p:nvSpPr>
          <p:cNvPr id="6" name="Picture Placeholder 3">
            <a:extLst>
              <a:ext uri="{FF2B5EF4-FFF2-40B4-BE49-F238E27FC236}">
                <a16:creationId xmlns:a16="http://schemas.microsoft.com/office/drawing/2014/main" id="{B1D70FAD-571F-58A6-E74F-51388A6F9555}"/>
              </a:ext>
            </a:extLst>
          </p:cNvPr>
          <p:cNvSpPr txBox="1">
            <a:spLocks/>
          </p:cNvSpPr>
          <p:nvPr/>
        </p:nvSpPr>
        <p:spPr>
          <a:xfrm>
            <a:off x="8221553" y="1061860"/>
            <a:ext cx="3418563" cy="2259282"/>
          </a:xfrm>
          <a:prstGeom prst="rect">
            <a:avLst/>
          </a:prstGeom>
          <a:solidFill>
            <a:srgbClr val="F3A0BC"/>
          </a:solidFill>
        </p:spPr>
        <p:txBody>
          <a:bodyPr anchor="ctr"/>
          <a:lstStyle>
            <a:lvl1pPr marL="0" marR="0" indent="0" algn="l" defTabSz="914400" eaLnBrk="1" latinLnBrk="0" hangingPunct="1">
              <a:lnSpc>
                <a:spcPct val="90000"/>
              </a:lnSpc>
              <a:spcBef>
                <a:spcPts val="1000"/>
              </a:spcBef>
              <a:spcAft>
                <a:spcPts val="0"/>
              </a:spcAft>
              <a:buClrTx/>
              <a:buSzPct val="100000"/>
              <a:buFontTx/>
              <a:buNone/>
              <a:tabLst/>
              <a:defRPr sz="2000" b="0" i="0" u="none" strike="noStrike" cap="none" spc="0" baseline="0">
                <a:ln>
                  <a:noFill/>
                </a:ln>
                <a:solidFill>
                  <a:schemeClr val="bg1"/>
                </a:solidFill>
                <a:uFillTx/>
                <a:latin typeface="Beatrice" pitchFamily="2" charset="77"/>
                <a:ea typeface="Beatrice" pitchFamily="2" charset="77"/>
                <a:cs typeface="Arial"/>
                <a:sym typeface="Arial"/>
              </a:defRPr>
            </a:lvl1pPr>
            <a:lvl2pPr marL="7239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1234438" marR="0" indent="-320038"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727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21844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26416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6pPr>
            <a:lvl7pPr marL="30988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7pPr>
            <a:lvl8pPr marL="35560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8pPr>
            <a:lvl9pPr marL="4013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9pPr>
          </a:lstStyle>
          <a:p>
            <a:pPr algn="ctr" rtl="0"/>
            <a:r>
              <a:rPr lang="en-GB" b="1" dirty="0">
                <a:latin typeface="Arial" panose="020B0604020202020204" pitchFamily="34" charset="0"/>
              </a:rPr>
              <a:t>Travel</a:t>
            </a:r>
          </a:p>
        </p:txBody>
      </p:sp>
      <p:sp>
        <p:nvSpPr>
          <p:cNvPr id="7" name="Picture Placeholder 3">
            <a:extLst>
              <a:ext uri="{FF2B5EF4-FFF2-40B4-BE49-F238E27FC236}">
                <a16:creationId xmlns:a16="http://schemas.microsoft.com/office/drawing/2014/main" id="{F25DC5FF-7D4B-8DFF-9B2A-23500DC15398}"/>
              </a:ext>
            </a:extLst>
          </p:cNvPr>
          <p:cNvSpPr txBox="1">
            <a:spLocks/>
          </p:cNvSpPr>
          <p:nvPr/>
        </p:nvSpPr>
        <p:spPr>
          <a:xfrm>
            <a:off x="795722" y="3579519"/>
            <a:ext cx="3418563" cy="2259282"/>
          </a:xfrm>
          <a:prstGeom prst="rect">
            <a:avLst/>
          </a:prstGeom>
          <a:solidFill>
            <a:srgbClr val="F3A0BC"/>
          </a:solidFill>
        </p:spPr>
        <p:txBody>
          <a:bodyPr anchor="ctr"/>
          <a:lstStyle>
            <a:lvl1pPr marL="0" marR="0" indent="0" algn="l" defTabSz="914400" eaLnBrk="1" latinLnBrk="0" hangingPunct="1">
              <a:lnSpc>
                <a:spcPct val="90000"/>
              </a:lnSpc>
              <a:spcBef>
                <a:spcPts val="1000"/>
              </a:spcBef>
              <a:spcAft>
                <a:spcPts val="0"/>
              </a:spcAft>
              <a:buClrTx/>
              <a:buSzPct val="100000"/>
              <a:buFontTx/>
              <a:buNone/>
              <a:tabLst/>
              <a:defRPr sz="2000" b="0" i="0" u="none" strike="noStrike" cap="none" spc="0" baseline="0">
                <a:ln>
                  <a:noFill/>
                </a:ln>
                <a:solidFill>
                  <a:schemeClr val="bg1"/>
                </a:solidFill>
                <a:uFillTx/>
                <a:latin typeface="Beatrice" pitchFamily="2" charset="77"/>
                <a:ea typeface="Beatrice" pitchFamily="2" charset="77"/>
                <a:cs typeface="Arial"/>
                <a:sym typeface="Arial"/>
              </a:defRPr>
            </a:lvl1pPr>
            <a:lvl2pPr marL="7239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1234438" marR="0" indent="-320038"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727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21844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26416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6pPr>
            <a:lvl7pPr marL="30988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7pPr>
            <a:lvl8pPr marL="35560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8pPr>
            <a:lvl9pPr marL="4013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9pPr>
          </a:lstStyle>
          <a:p>
            <a:pPr algn="ctr" rtl="0"/>
            <a:r>
              <a:rPr lang="en-GB" b="1" dirty="0">
                <a:latin typeface="Arial" panose="020B0604020202020204" pitchFamily="34" charset="0"/>
              </a:rPr>
              <a:t>Sustainable Campus</a:t>
            </a:r>
          </a:p>
        </p:txBody>
      </p:sp>
      <p:sp>
        <p:nvSpPr>
          <p:cNvPr id="8" name="Picture Placeholder 3">
            <a:extLst>
              <a:ext uri="{FF2B5EF4-FFF2-40B4-BE49-F238E27FC236}">
                <a16:creationId xmlns:a16="http://schemas.microsoft.com/office/drawing/2014/main" id="{2B3D74CF-082F-959C-00F9-CF47FD4C1C20}"/>
              </a:ext>
            </a:extLst>
          </p:cNvPr>
          <p:cNvSpPr txBox="1">
            <a:spLocks/>
          </p:cNvSpPr>
          <p:nvPr/>
        </p:nvSpPr>
        <p:spPr>
          <a:xfrm>
            <a:off x="4508637" y="3579519"/>
            <a:ext cx="3418563" cy="2259282"/>
          </a:xfrm>
          <a:prstGeom prst="rect">
            <a:avLst/>
          </a:prstGeom>
          <a:solidFill>
            <a:srgbClr val="F3A0BC"/>
          </a:solidFill>
        </p:spPr>
        <p:txBody>
          <a:bodyPr anchor="ctr"/>
          <a:lstStyle>
            <a:lvl1pPr marL="0" marR="0" indent="0" algn="l" defTabSz="914400" eaLnBrk="1" latinLnBrk="0" hangingPunct="1">
              <a:lnSpc>
                <a:spcPct val="90000"/>
              </a:lnSpc>
              <a:spcBef>
                <a:spcPts val="1000"/>
              </a:spcBef>
              <a:spcAft>
                <a:spcPts val="0"/>
              </a:spcAft>
              <a:buClrTx/>
              <a:buSzPct val="100000"/>
              <a:buFontTx/>
              <a:buNone/>
              <a:tabLst/>
              <a:defRPr sz="2000" b="0" i="0" u="none" strike="noStrike" cap="none" spc="0" baseline="0">
                <a:ln>
                  <a:noFill/>
                </a:ln>
                <a:solidFill>
                  <a:schemeClr val="bg1"/>
                </a:solidFill>
                <a:uFillTx/>
                <a:latin typeface="Beatrice" pitchFamily="2" charset="77"/>
                <a:ea typeface="Beatrice" pitchFamily="2" charset="77"/>
                <a:cs typeface="Arial"/>
                <a:sym typeface="Arial"/>
              </a:defRPr>
            </a:lvl1pPr>
            <a:lvl2pPr marL="7239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1234438" marR="0" indent="-320038"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727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21844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26416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6pPr>
            <a:lvl7pPr marL="30988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7pPr>
            <a:lvl8pPr marL="35560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8pPr>
            <a:lvl9pPr marL="4013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9pPr>
          </a:lstStyle>
          <a:p>
            <a:pPr algn="ctr" rtl="0"/>
            <a:r>
              <a:rPr lang="en-GB" b="1" dirty="0">
                <a:latin typeface="Arial" panose="020B0604020202020204" pitchFamily="34" charset="0"/>
              </a:rPr>
              <a:t>Biodiversity</a:t>
            </a:r>
          </a:p>
        </p:txBody>
      </p:sp>
      <p:sp>
        <p:nvSpPr>
          <p:cNvPr id="9" name="Picture Placeholder 3">
            <a:extLst>
              <a:ext uri="{FF2B5EF4-FFF2-40B4-BE49-F238E27FC236}">
                <a16:creationId xmlns:a16="http://schemas.microsoft.com/office/drawing/2014/main" id="{A2E70632-D851-71FA-13F6-704966B820DF}"/>
              </a:ext>
            </a:extLst>
          </p:cNvPr>
          <p:cNvSpPr txBox="1">
            <a:spLocks/>
          </p:cNvSpPr>
          <p:nvPr/>
        </p:nvSpPr>
        <p:spPr>
          <a:xfrm>
            <a:off x="8221552" y="3579519"/>
            <a:ext cx="3418563" cy="2259282"/>
          </a:xfrm>
          <a:prstGeom prst="rect">
            <a:avLst/>
          </a:prstGeom>
          <a:solidFill>
            <a:srgbClr val="F3A0BC"/>
          </a:solidFill>
        </p:spPr>
        <p:txBody>
          <a:bodyPr anchor="ctr"/>
          <a:lstStyle>
            <a:lvl1pPr marL="0" marR="0" indent="0" algn="l" defTabSz="914400" eaLnBrk="1" latinLnBrk="0" hangingPunct="1">
              <a:lnSpc>
                <a:spcPct val="90000"/>
              </a:lnSpc>
              <a:spcBef>
                <a:spcPts val="1000"/>
              </a:spcBef>
              <a:spcAft>
                <a:spcPts val="0"/>
              </a:spcAft>
              <a:buClrTx/>
              <a:buSzPct val="100000"/>
              <a:buFontTx/>
              <a:buNone/>
              <a:tabLst/>
              <a:defRPr sz="2000" b="0" i="0" u="none" strike="noStrike" cap="none" spc="0" baseline="0">
                <a:ln>
                  <a:noFill/>
                </a:ln>
                <a:solidFill>
                  <a:schemeClr val="bg1"/>
                </a:solidFill>
                <a:uFillTx/>
                <a:latin typeface="Beatrice" pitchFamily="2" charset="77"/>
                <a:ea typeface="Beatrice" pitchFamily="2" charset="77"/>
                <a:cs typeface="Arial"/>
                <a:sym typeface="Arial"/>
              </a:defRPr>
            </a:lvl1pPr>
            <a:lvl2pPr marL="7239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1234438" marR="0" indent="-320038"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727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21844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26416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6pPr>
            <a:lvl7pPr marL="30988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7pPr>
            <a:lvl8pPr marL="35560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8pPr>
            <a:lvl9pPr marL="4013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9pPr>
          </a:lstStyle>
          <a:p>
            <a:pPr algn="ctr" rtl="0"/>
            <a:r>
              <a:rPr lang="en-GB" b="1" dirty="0">
                <a:latin typeface="Arial" panose="020B0604020202020204" pitchFamily="34" charset="0"/>
              </a:rPr>
              <a:t>Social Justice</a:t>
            </a:r>
          </a:p>
        </p:txBody>
      </p:sp>
    </p:spTree>
    <p:extLst>
      <p:ext uri="{BB962C8B-B14F-4D97-AF65-F5344CB8AC3E}">
        <p14:creationId xmlns:p14="http://schemas.microsoft.com/office/powerpoint/2010/main" val="67501449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p:txBody>
          <a:bodyPr>
            <a:normAutofit/>
          </a:bodyPr>
          <a:lstStyle/>
          <a:p>
            <a:pPr marL="0" marR="0" indent="0" algn="l" defTabSz="914400" rtl="0" eaLnBrk="1" latinLnBrk="0" hangingPunct="1">
              <a:lnSpc>
                <a:spcPct val="90000"/>
              </a:lnSpc>
              <a:spcBef>
                <a:spcPts val="0"/>
              </a:spcBef>
              <a:spcAft>
                <a:spcPts val="0"/>
              </a:spcAft>
              <a:buClrTx/>
              <a:buSzTx/>
              <a:buFontTx/>
              <a:buNone/>
              <a:tabLst/>
            </a:pPr>
            <a:r>
              <a:rPr lang="en-US" dirty="0"/>
              <a:t>Net Zero Summary</a:t>
            </a:r>
            <a:endParaRPr lang="en-US" u="none" dirty="0"/>
          </a:p>
        </p:txBody>
      </p:sp>
      <p:sp>
        <p:nvSpPr>
          <p:cNvPr id="2" name="Content Placeholder 4">
            <a:extLst>
              <a:ext uri="{FF2B5EF4-FFF2-40B4-BE49-F238E27FC236}">
                <a16:creationId xmlns:a16="http://schemas.microsoft.com/office/drawing/2014/main" id="{C13BA368-0340-598B-0A62-BDBAF2074D49}"/>
              </a:ext>
            </a:extLst>
          </p:cNvPr>
          <p:cNvSpPr>
            <a:spLocks noGrp="1"/>
          </p:cNvSpPr>
          <p:nvPr>
            <p:ph idx="1"/>
          </p:nvPr>
        </p:nvSpPr>
        <p:spPr>
          <a:xfrm>
            <a:off x="444501" y="1352106"/>
            <a:ext cx="4557267" cy="4346171"/>
          </a:xfrm>
        </p:spPr>
        <p:txBody>
          <a:bodyPr>
            <a:normAutofit/>
          </a:bodyPr>
          <a:lstStyle/>
          <a:p>
            <a:pPr marL="0" marR="0" indent="0" algn="l" defTabSz="914400" rtl="0" eaLnBrk="1" latinLnBrk="0" hangingPunct="1">
              <a:lnSpc>
                <a:spcPct val="90000"/>
              </a:lnSpc>
              <a:spcBef>
                <a:spcPts val="1000"/>
              </a:spcBef>
              <a:spcAft>
                <a:spcPts val="0"/>
              </a:spcAft>
              <a:buClrTx/>
              <a:buSzPct val="100000"/>
              <a:buFont typeface="Helvetica"/>
              <a:buNone/>
              <a:tabLst/>
            </a:pPr>
            <a:r>
              <a:rPr lang="en-US" sz="1800" dirty="0"/>
              <a:t>The SNZ is now into its sixth year, and emissions have decreased from our baseline year of 2018/19.</a:t>
            </a:r>
          </a:p>
          <a:p>
            <a:pPr marL="0" marR="0" indent="0" algn="l" defTabSz="914400" rtl="0" eaLnBrk="1" latinLnBrk="0" hangingPunct="1">
              <a:lnSpc>
                <a:spcPct val="90000"/>
              </a:lnSpc>
              <a:spcBef>
                <a:spcPts val="1000"/>
              </a:spcBef>
              <a:spcAft>
                <a:spcPts val="0"/>
              </a:spcAft>
              <a:buClrTx/>
              <a:buSzPct val="100000"/>
              <a:buFont typeface="Helvetica"/>
              <a:buNone/>
              <a:tabLst/>
            </a:pPr>
            <a:r>
              <a:rPr lang="en-US" sz="1800" dirty="0"/>
              <a:t>Our emissions have decreased in 2024/25 compared with 2023/24. Electricity use has increased with the installation of an ASHP, but this is more than offset by a significant decrease in gas usage. Home student travel has also slightly increased but only by natural student number fluctuations.</a:t>
            </a:r>
          </a:p>
          <a:p>
            <a:pPr marL="0" marR="0" indent="0" algn="l" defTabSz="914400" rtl="0" eaLnBrk="1" latinLnBrk="0" hangingPunct="1">
              <a:lnSpc>
                <a:spcPct val="90000"/>
              </a:lnSpc>
              <a:spcBef>
                <a:spcPts val="1000"/>
              </a:spcBef>
              <a:spcAft>
                <a:spcPts val="0"/>
              </a:spcAft>
              <a:buClrTx/>
              <a:buSzPct val="100000"/>
              <a:buFont typeface="Helvetica"/>
              <a:buNone/>
              <a:tabLst/>
            </a:pPr>
            <a:r>
              <a:rPr lang="en-US" sz="1800" dirty="0"/>
              <a:t>Gas, fleet vehicles, water, wastewater, waste, staff commute, and student commuting emissions have all decreased ensuring AUB now reports a 48% emissions reduction from 2018/19 baseline.</a:t>
            </a:r>
          </a:p>
        </p:txBody>
      </p:sp>
      <p:graphicFrame>
        <p:nvGraphicFramePr>
          <p:cNvPr id="15" name="Table 14">
            <a:extLst>
              <a:ext uri="{FF2B5EF4-FFF2-40B4-BE49-F238E27FC236}">
                <a16:creationId xmlns:a16="http://schemas.microsoft.com/office/drawing/2014/main" id="{1AD65040-47F5-97B4-3226-2F6E302D324B}"/>
              </a:ext>
            </a:extLst>
          </p:cNvPr>
          <p:cNvGraphicFramePr>
            <a:graphicFrameLocks noGrp="1"/>
          </p:cNvGraphicFramePr>
          <p:nvPr>
            <p:extLst>
              <p:ext uri="{D42A27DB-BD31-4B8C-83A1-F6EECF244321}">
                <p14:modId xmlns:p14="http://schemas.microsoft.com/office/powerpoint/2010/main" val="3815907501"/>
              </p:ext>
            </p:extLst>
          </p:nvPr>
        </p:nvGraphicFramePr>
        <p:xfrm>
          <a:off x="7622578" y="3730752"/>
          <a:ext cx="1970787" cy="2354263"/>
        </p:xfrm>
        <a:graphic>
          <a:graphicData uri="http://schemas.openxmlformats.org/drawingml/2006/table">
            <a:tbl>
              <a:tblPr firstRow="1" firstCol="1" bandRow="1"/>
              <a:tblGrid>
                <a:gridCol w="1970787">
                  <a:extLst>
                    <a:ext uri="{9D8B030D-6E8A-4147-A177-3AD203B41FA5}">
                      <a16:colId xmlns:a16="http://schemas.microsoft.com/office/drawing/2014/main" val="3191003131"/>
                    </a:ext>
                  </a:extLst>
                </a:gridCol>
              </a:tblGrid>
              <a:tr h="234921">
                <a:tc>
                  <a:txBody>
                    <a:bodyPr/>
                    <a:lstStyle/>
                    <a:p>
                      <a:pPr algn="ctr">
                        <a:lnSpc>
                          <a:spcPct val="107000"/>
                        </a:lnSpc>
                        <a:spcAft>
                          <a:spcPts val="800"/>
                        </a:spcAft>
                      </a:pPr>
                      <a:r>
                        <a:rPr lang="en-GB" sz="18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Performance: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A0BC"/>
                    </a:solidFill>
                  </a:tcPr>
                </a:tc>
                <a:extLst>
                  <a:ext uri="{0D108BD9-81ED-4DB2-BD59-A6C34878D82A}">
                    <a16:rowId xmlns:a16="http://schemas.microsoft.com/office/drawing/2014/main" val="2822540784"/>
                  </a:ext>
                </a:extLst>
              </a:tr>
              <a:tr h="1733367">
                <a:tc>
                  <a:txBody>
                    <a:bodyPr/>
                    <a:lstStyle/>
                    <a:p>
                      <a:pPr algn="ctr">
                        <a:lnSpc>
                          <a:spcPct val="107000"/>
                        </a:lnSpc>
                        <a:spcAft>
                          <a:spcPts val="800"/>
                        </a:spcAft>
                      </a:pPr>
                      <a:r>
                        <a:rPr lang="en-GB" sz="48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48%</a:t>
                      </a:r>
                      <a:r>
                        <a:rPr lang="en-GB" sz="20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Market-Based reduction from our 2018/19 baseline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505908655"/>
                  </a:ext>
                </a:extLst>
              </a:tr>
            </a:tbl>
          </a:graphicData>
        </a:graphic>
      </p:graphicFrame>
      <p:graphicFrame>
        <p:nvGraphicFramePr>
          <p:cNvPr id="16" name="Table 15">
            <a:extLst>
              <a:ext uri="{FF2B5EF4-FFF2-40B4-BE49-F238E27FC236}">
                <a16:creationId xmlns:a16="http://schemas.microsoft.com/office/drawing/2014/main" id="{F4CA0A57-025C-B5EB-5F0E-3A599E973E08}"/>
              </a:ext>
            </a:extLst>
          </p:cNvPr>
          <p:cNvGraphicFramePr>
            <a:graphicFrameLocks noGrp="1"/>
          </p:cNvGraphicFramePr>
          <p:nvPr>
            <p:extLst>
              <p:ext uri="{D42A27DB-BD31-4B8C-83A1-F6EECF244321}">
                <p14:modId xmlns:p14="http://schemas.microsoft.com/office/powerpoint/2010/main" val="2446175872"/>
              </p:ext>
            </p:extLst>
          </p:nvPr>
        </p:nvGraphicFramePr>
        <p:xfrm>
          <a:off x="9679939" y="3730753"/>
          <a:ext cx="2067560" cy="2354263"/>
        </p:xfrm>
        <a:graphic>
          <a:graphicData uri="http://schemas.openxmlformats.org/drawingml/2006/table">
            <a:tbl>
              <a:tblPr firstRow="1" firstCol="1" bandRow="1"/>
              <a:tblGrid>
                <a:gridCol w="2067560">
                  <a:extLst>
                    <a:ext uri="{9D8B030D-6E8A-4147-A177-3AD203B41FA5}">
                      <a16:colId xmlns:a16="http://schemas.microsoft.com/office/drawing/2014/main" val="2511970150"/>
                    </a:ext>
                  </a:extLst>
                </a:gridCol>
              </a:tblGrid>
              <a:tr h="195636">
                <a:tc>
                  <a:txBody>
                    <a:bodyPr/>
                    <a:lstStyle/>
                    <a:p>
                      <a:pPr algn="ctr">
                        <a:lnSpc>
                          <a:spcPct val="107000"/>
                        </a:lnSpc>
                        <a:spcAft>
                          <a:spcPts val="800"/>
                        </a:spcAft>
                      </a:pPr>
                      <a:r>
                        <a:rPr lang="en-GB" sz="18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Performance: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A0BC"/>
                    </a:solidFill>
                  </a:tcPr>
                </a:tc>
                <a:extLst>
                  <a:ext uri="{0D108BD9-81ED-4DB2-BD59-A6C34878D82A}">
                    <a16:rowId xmlns:a16="http://schemas.microsoft.com/office/drawing/2014/main" val="3450823402"/>
                  </a:ext>
                </a:extLst>
              </a:tr>
              <a:tr h="1443504">
                <a:tc>
                  <a:txBody>
                    <a:bodyPr/>
                    <a:lstStyle/>
                    <a:p>
                      <a:pPr algn="ctr">
                        <a:lnSpc>
                          <a:spcPct val="107000"/>
                        </a:lnSpc>
                        <a:spcAft>
                          <a:spcPts val="800"/>
                        </a:spcAft>
                      </a:pPr>
                      <a:r>
                        <a:rPr lang="en-GB" sz="48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34%</a:t>
                      </a:r>
                      <a:r>
                        <a:rPr lang="en-GB" sz="20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Location-Based reduction from our 2018/19 baseline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21341140"/>
                  </a:ext>
                </a:extLst>
              </a:tr>
            </a:tbl>
          </a:graphicData>
        </a:graphic>
      </p:graphicFrame>
      <p:graphicFrame>
        <p:nvGraphicFramePr>
          <p:cNvPr id="19" name="Table 18">
            <a:extLst>
              <a:ext uri="{FF2B5EF4-FFF2-40B4-BE49-F238E27FC236}">
                <a16:creationId xmlns:a16="http://schemas.microsoft.com/office/drawing/2014/main" id="{17E48E4E-7797-0141-C4D1-56D543677A35}"/>
              </a:ext>
            </a:extLst>
          </p:cNvPr>
          <p:cNvGraphicFramePr>
            <a:graphicFrameLocks noGrp="1"/>
          </p:cNvGraphicFramePr>
          <p:nvPr>
            <p:extLst>
              <p:ext uri="{D42A27DB-BD31-4B8C-83A1-F6EECF244321}">
                <p14:modId xmlns:p14="http://schemas.microsoft.com/office/powerpoint/2010/main" val="1568845964"/>
              </p:ext>
            </p:extLst>
          </p:nvPr>
        </p:nvGraphicFramePr>
        <p:xfrm>
          <a:off x="5455763" y="3730753"/>
          <a:ext cx="2067560" cy="2374472"/>
        </p:xfrm>
        <a:graphic>
          <a:graphicData uri="http://schemas.openxmlformats.org/drawingml/2006/table">
            <a:tbl>
              <a:tblPr firstRow="1" firstCol="1" bandRow="1"/>
              <a:tblGrid>
                <a:gridCol w="2067560">
                  <a:extLst>
                    <a:ext uri="{9D8B030D-6E8A-4147-A177-3AD203B41FA5}">
                      <a16:colId xmlns:a16="http://schemas.microsoft.com/office/drawing/2014/main" val="3074554950"/>
                    </a:ext>
                  </a:extLst>
                </a:gridCol>
              </a:tblGrid>
              <a:tr h="301197">
                <a:tc>
                  <a:txBody>
                    <a:bodyPr/>
                    <a:lstStyle/>
                    <a:p>
                      <a:pPr algn="ctr">
                        <a:lnSpc>
                          <a:spcPct val="107000"/>
                        </a:lnSpc>
                        <a:spcAft>
                          <a:spcPts val="800"/>
                        </a:spcAft>
                      </a:pPr>
                      <a:r>
                        <a:rPr lang="en-GB" sz="18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Our 2030/31 aim:</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A0BC"/>
                    </a:solidFill>
                  </a:tcPr>
                </a:tc>
                <a:extLst>
                  <a:ext uri="{0D108BD9-81ED-4DB2-BD59-A6C34878D82A}">
                    <a16:rowId xmlns:a16="http://schemas.microsoft.com/office/drawing/2014/main" val="2363994124"/>
                  </a:ext>
                </a:extLst>
              </a:tr>
              <a:tr h="2011601">
                <a:tc>
                  <a:txBody>
                    <a:bodyPr/>
                    <a:lstStyle/>
                    <a:p>
                      <a:pPr algn="ctr">
                        <a:lnSpc>
                          <a:spcPct val="107000"/>
                        </a:lnSpc>
                        <a:spcAft>
                          <a:spcPts val="800"/>
                        </a:spcAft>
                      </a:pPr>
                      <a:r>
                        <a:rPr lang="en-GB" sz="48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50%</a:t>
                      </a:r>
                      <a:r>
                        <a:rPr lang="en-GB" sz="20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Emissions reduction from 2018/19 baseline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211424957"/>
                  </a:ext>
                </a:extLst>
              </a:tr>
            </a:tbl>
          </a:graphicData>
        </a:graphic>
      </p:graphicFrame>
      <p:pic>
        <p:nvPicPr>
          <p:cNvPr id="5" name="Picture 4" descr="A green and white logo with a globe and text&#10;&#10;Description automatically generated">
            <a:extLst>
              <a:ext uri="{FF2B5EF4-FFF2-40B4-BE49-F238E27FC236}">
                <a16:creationId xmlns:a16="http://schemas.microsoft.com/office/drawing/2014/main" id="{51560265-5611-B052-3ECB-8B4572B33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448" y="475789"/>
            <a:ext cx="539496" cy="539496"/>
          </a:xfrm>
          <a:prstGeom prst="rect">
            <a:avLst/>
          </a:prstGeom>
        </p:spPr>
      </p:pic>
      <p:pic>
        <p:nvPicPr>
          <p:cNvPr id="3" name="Picture 2">
            <a:extLst>
              <a:ext uri="{FF2B5EF4-FFF2-40B4-BE49-F238E27FC236}">
                <a16:creationId xmlns:a16="http://schemas.microsoft.com/office/drawing/2014/main" id="{5C39A999-3D5C-5F26-2E55-FAA389774DDC}"/>
              </a:ext>
            </a:extLst>
          </p:cNvPr>
          <p:cNvPicPr>
            <a:picLocks noChangeAspect="1"/>
          </p:cNvPicPr>
          <p:nvPr/>
        </p:nvPicPr>
        <p:blipFill>
          <a:blip r:embed="rId4"/>
          <a:stretch>
            <a:fillRect/>
          </a:stretch>
        </p:blipFill>
        <p:spPr>
          <a:xfrm>
            <a:off x="5455762" y="475788"/>
            <a:ext cx="6443159" cy="2953211"/>
          </a:xfrm>
          <a:prstGeom prst="rect">
            <a:avLst/>
          </a:prstGeom>
        </p:spPr>
      </p:pic>
    </p:spTree>
    <p:extLst>
      <p:ext uri="{BB962C8B-B14F-4D97-AF65-F5344CB8AC3E}">
        <p14:creationId xmlns:p14="http://schemas.microsoft.com/office/powerpoint/2010/main" val="39239814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7952468-1D6B-4443-B48D-66891B688EF9}"/>
              </a:ext>
            </a:extLst>
          </p:cNvPr>
          <p:cNvSpPr>
            <a:spLocks noGrp="1"/>
          </p:cNvSpPr>
          <p:nvPr>
            <p:ph idx="19"/>
          </p:nvPr>
        </p:nvSpPr>
        <p:spPr>
          <a:xfrm>
            <a:off x="4133088" y="1440029"/>
            <a:ext cx="3877056" cy="4687502"/>
          </a:xfrm>
        </p:spPr>
        <p:txBody>
          <a:bodyPr>
            <a:normAutofit/>
          </a:bodyPr>
          <a:lstStyle/>
          <a:p>
            <a:pPr marL="285750" marR="0" indent="-285750" defTabSz="914400" rtl="0" eaLnBrk="1" latinLnBrk="0" hangingPunct="1">
              <a:spcBef>
                <a:spcPts val="1000"/>
              </a:spcBef>
              <a:spcAft>
                <a:spcPts val="0"/>
              </a:spcAft>
              <a:buClrTx/>
              <a:buSzPct val="100000"/>
              <a:buFont typeface="Arial" panose="020B0604020202020204" pitchFamily="34" charset="0"/>
              <a:buChar char="•"/>
              <a:tabLst/>
            </a:pPr>
            <a:r>
              <a:rPr lang="en-US" sz="1400" dirty="0"/>
              <a:t>We have seen an overall decrease in emissions for 2024/25 compared to the previous reported year (decrease of 224.194tCO2e Location-Based (L) and 234.885tCO2e Market-Based (M)).</a:t>
            </a:r>
          </a:p>
          <a:p>
            <a:pPr marL="285750" marR="0" indent="-285750" defTabSz="914400" rtl="0" eaLnBrk="1" latinLnBrk="0" hangingPunct="1">
              <a:spcBef>
                <a:spcPts val="1000"/>
              </a:spcBef>
              <a:spcAft>
                <a:spcPts val="0"/>
              </a:spcAft>
              <a:buClrTx/>
              <a:buSzPct val="100000"/>
              <a:buFont typeface="Arial" panose="020B0604020202020204" pitchFamily="34" charset="0"/>
              <a:buChar char="•"/>
              <a:tabLst/>
            </a:pPr>
            <a:r>
              <a:rPr lang="en-US" sz="1400" dirty="0"/>
              <a:t>AUB is still performing well against the Science-Based-Target (SBT). AUB is 310.636tCO2e (L) and 854.797tCO2e (M) below the SBT. </a:t>
            </a:r>
          </a:p>
          <a:p>
            <a:pPr marL="285750" marR="0" indent="-285750" defTabSz="914400" rtl="0" eaLnBrk="1" latinLnBrk="0" hangingPunct="1">
              <a:spcBef>
                <a:spcPts val="1000"/>
              </a:spcBef>
              <a:spcAft>
                <a:spcPts val="0"/>
              </a:spcAft>
              <a:buClrTx/>
              <a:buSzPct val="100000"/>
              <a:buFont typeface="Arial" panose="020B0604020202020204" pitchFamily="34" charset="0"/>
              <a:buChar char="•"/>
              <a:tabLst/>
            </a:pPr>
            <a:r>
              <a:rPr lang="en-US" sz="1400" dirty="0"/>
              <a:t>AUB in 2024/25 is1,252.406tCO2e (L) and1,796.567tCO2e (M) below SBT 2018/19 baseline. </a:t>
            </a:r>
          </a:p>
          <a:p>
            <a:pPr marL="285750" marR="0" indent="-285750" defTabSz="914400" rtl="0" eaLnBrk="1" latinLnBrk="0" hangingPunct="1">
              <a:spcBef>
                <a:spcPts val="1000"/>
              </a:spcBef>
              <a:spcAft>
                <a:spcPts val="0"/>
              </a:spcAft>
              <a:buClrTx/>
              <a:buSzPct val="100000"/>
              <a:buFont typeface="Arial" panose="020B0604020202020204" pitchFamily="34" charset="0"/>
              <a:buChar char="•"/>
              <a:tabLst/>
            </a:pPr>
            <a:r>
              <a:rPr lang="en-US" sz="1400" dirty="0"/>
              <a:t>Student emissions when travelling to university from home address has increased in 2024/25 from last year by 19.687tCO2e. This will naturally fluctuate each year and in line with AUBs international recruitment strategy should not be relied upon to achieve net zero. </a:t>
            </a:r>
          </a:p>
          <a:p>
            <a:pPr marL="0" marR="0" indent="0" defTabSz="914400" rtl="0" eaLnBrk="1" latinLnBrk="0" hangingPunct="1">
              <a:spcBef>
                <a:spcPts val="1000"/>
              </a:spcBef>
              <a:spcAft>
                <a:spcPts val="0"/>
              </a:spcAft>
              <a:buClrTx/>
              <a:buSzPct val="100000"/>
              <a:buFont typeface="Helvetica"/>
              <a:buNone/>
              <a:tabLst/>
            </a:pPr>
            <a:r>
              <a:rPr lang="en-US" sz="1100" dirty="0"/>
              <a:t> </a:t>
            </a:r>
          </a:p>
          <a:p>
            <a:pPr marL="0" marR="0" indent="0" defTabSz="914400" rtl="0" eaLnBrk="1" latinLnBrk="0" hangingPunct="1">
              <a:spcBef>
                <a:spcPts val="1000"/>
              </a:spcBef>
              <a:spcAft>
                <a:spcPts val="0"/>
              </a:spcAft>
              <a:buClrTx/>
              <a:buSzPct val="100000"/>
              <a:buFont typeface="Helvetica"/>
              <a:buNone/>
              <a:tabLst/>
            </a:pPr>
            <a:endParaRPr lang="en-US" sz="1100" dirty="0"/>
          </a:p>
        </p:txBody>
      </p:sp>
      <p:pic>
        <p:nvPicPr>
          <p:cNvPr id="3" name="Picture 2" descr="A green and white logo with a globe and text&#10;&#10;Description automatically generated">
            <a:extLst>
              <a:ext uri="{FF2B5EF4-FFF2-40B4-BE49-F238E27FC236}">
                <a16:creationId xmlns:a16="http://schemas.microsoft.com/office/drawing/2014/main" id="{25149CE9-B5CF-1BE8-6205-2B6C52DF3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1903930"/>
            <a:ext cx="3418372" cy="3418372"/>
          </a:xfrm>
          <a:prstGeom prst="rect">
            <a:avLst/>
          </a:prstGeom>
          <a:noFill/>
        </p:spPr>
      </p:pic>
      <p:sp>
        <p:nvSpPr>
          <p:cNvPr id="6" name="Title 5">
            <a:extLst>
              <a:ext uri="{FF2B5EF4-FFF2-40B4-BE49-F238E27FC236}">
                <a16:creationId xmlns:a16="http://schemas.microsoft.com/office/drawing/2014/main" id="{50957AAB-AEE5-9E4E-91F3-7CDDEB191289}"/>
              </a:ext>
            </a:extLst>
          </p:cNvPr>
          <p:cNvSpPr>
            <a:spLocks noGrp="1"/>
          </p:cNvSpPr>
          <p:nvPr>
            <p:ph type="title"/>
          </p:nvPr>
        </p:nvSpPr>
        <p:spPr>
          <a:xfrm>
            <a:off x="444500" y="475789"/>
            <a:ext cx="11196514" cy="942167"/>
          </a:xfrm>
        </p:spPr>
        <p:txBody>
          <a:bodyPr>
            <a:normAutofit/>
          </a:bodyPr>
          <a:lstStyle/>
          <a:p>
            <a:pPr marL="0" marR="0" indent="0" defTabSz="914400" rtl="0" eaLnBrk="1" latinLnBrk="0" hangingPunct="1">
              <a:spcBef>
                <a:spcPts val="0"/>
              </a:spcBef>
              <a:spcAft>
                <a:spcPts val="0"/>
              </a:spcAft>
              <a:buClrTx/>
              <a:buSzTx/>
              <a:buFontTx/>
              <a:buNone/>
              <a:tabLst/>
            </a:pPr>
            <a:r>
              <a:rPr lang="en-US" dirty="0"/>
              <a:t>Net Zero Summary  </a:t>
            </a:r>
            <a:endParaRPr lang="en-US" u="none" dirty="0"/>
          </a:p>
        </p:txBody>
      </p:sp>
      <p:sp>
        <p:nvSpPr>
          <p:cNvPr id="8" name="Content Placeholder 7">
            <a:extLst>
              <a:ext uri="{FF2B5EF4-FFF2-40B4-BE49-F238E27FC236}">
                <a16:creationId xmlns:a16="http://schemas.microsoft.com/office/drawing/2014/main" id="{C4F50556-D61E-704C-A55B-4FFD4A58D985}"/>
              </a:ext>
            </a:extLst>
          </p:cNvPr>
          <p:cNvSpPr>
            <a:spLocks noGrp="1"/>
          </p:cNvSpPr>
          <p:nvPr>
            <p:ph idx="21"/>
          </p:nvPr>
        </p:nvSpPr>
        <p:spPr>
          <a:xfrm>
            <a:off x="8227347" y="1440029"/>
            <a:ext cx="3418372" cy="4346171"/>
          </a:xfrm>
        </p:spPr>
        <p:txBody>
          <a:bodyPr>
            <a:normAutofit/>
          </a:bodyPr>
          <a:lstStyle/>
          <a:p>
            <a:pPr marL="285750" marR="0" lvl="0" indent="-285750"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en-US" sz="1400" b="0" i="0" u="none" strike="noStrike" kern="0" cap="none" spc="0" normalizeH="0" baseline="0" noProof="0" dirty="0">
                <a:ln>
                  <a:noFill/>
                </a:ln>
                <a:effectLst/>
                <a:uLnTx/>
                <a:uFillTx/>
              </a:rPr>
              <a:t>Business travel has </a:t>
            </a:r>
            <a:r>
              <a:rPr lang="en-US" sz="1400" dirty="0"/>
              <a:t>decreased </a:t>
            </a:r>
            <a:r>
              <a:rPr kumimoji="0" lang="en-US" sz="1400" b="0" i="0" u="none" strike="noStrike" kern="0" cap="none" spc="0" normalizeH="0" baseline="0" noProof="0" dirty="0">
                <a:ln>
                  <a:noFill/>
                </a:ln>
                <a:effectLst/>
                <a:uLnTx/>
                <a:uFillTx/>
              </a:rPr>
              <a:t>from last year by 26.032tCO2e although this </a:t>
            </a:r>
            <a:r>
              <a:rPr lang="en-US" sz="1400" dirty="0"/>
              <a:t>likely fluctuate year on year</a:t>
            </a:r>
            <a:r>
              <a:rPr kumimoji="0" lang="en-US" sz="1400" b="0" i="0" u="none" strike="noStrike" kern="0" cap="none" spc="0" normalizeH="0" baseline="0" noProof="0" dirty="0">
                <a:ln>
                  <a:noFill/>
                </a:ln>
                <a:effectLst/>
                <a:uLnTx/>
                <a:uFillTx/>
              </a:rPr>
              <a:t>. </a:t>
            </a:r>
          </a:p>
          <a:p>
            <a:pPr marL="285750" marR="0" lvl="0" indent="-285750"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en-US" sz="1400" b="0" i="0" u="none" strike="noStrike" kern="0" cap="none" spc="0" normalizeH="0" baseline="0" noProof="0" dirty="0">
                <a:ln>
                  <a:noFill/>
                </a:ln>
                <a:effectLst/>
                <a:uLnTx/>
                <a:uFillTx/>
              </a:rPr>
              <a:t>2024/25 business travel emissions are still 231.069tCO2e lower than the 2018/19 baseline. </a:t>
            </a:r>
          </a:p>
          <a:p>
            <a:pPr marL="285750" marR="0" lvl="0" indent="-285750"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en-US" sz="1400" b="0" i="0" u="none" strike="noStrike" kern="0" cap="none" spc="0" normalizeH="0" baseline="0" noProof="0" dirty="0">
                <a:ln>
                  <a:noFill/>
                </a:ln>
                <a:effectLst/>
                <a:uLnTx/>
                <a:uFillTx/>
              </a:rPr>
              <a:t>Staff commuting emissions decreased significantly by 82.458tCO2e reflecting on campus/working from home policy and EV car use.</a:t>
            </a:r>
          </a:p>
          <a:p>
            <a:pPr marL="285750" marR="0" lvl="0" indent="-285750"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en-US" sz="1400" b="0" i="0" u="none" strike="noStrike" kern="0" cap="none" spc="0" normalizeH="0" baseline="0" noProof="0" dirty="0">
                <a:ln>
                  <a:noFill/>
                </a:ln>
                <a:effectLst/>
                <a:uLnTx/>
                <a:uFillTx/>
              </a:rPr>
              <a:t>Water and wastewater emissions </a:t>
            </a:r>
            <a:r>
              <a:rPr lang="en-US" sz="1400" dirty="0"/>
              <a:t>have</a:t>
            </a:r>
            <a:r>
              <a:rPr kumimoji="0" lang="en-US" sz="1400" b="0" i="0" u="none" strike="noStrike" kern="0" cap="none" spc="0" normalizeH="0" baseline="0" noProof="0" dirty="0">
                <a:ln>
                  <a:noFill/>
                </a:ln>
                <a:effectLst/>
                <a:uLnTx/>
                <a:uFillTx/>
              </a:rPr>
              <a:t> decreased in 2024/25 also, but </a:t>
            </a:r>
          </a:p>
          <a:p>
            <a:pPr marL="285750" marR="0" lvl="0" indent="-285750"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en-US" sz="1400" b="0" i="0" u="none" strike="noStrike" kern="0" cap="none" spc="0" normalizeH="0" baseline="0" noProof="0" dirty="0">
                <a:ln>
                  <a:noFill/>
                </a:ln>
                <a:effectLst/>
                <a:uLnTx/>
                <a:uFillTx/>
              </a:rPr>
              <a:t>AUB fleet vehicle emissions have decreased in 2024/25 compared to previous year by </a:t>
            </a:r>
            <a:r>
              <a:rPr lang="en-US" sz="1400" dirty="0"/>
              <a:t>2.186</a:t>
            </a:r>
            <a:r>
              <a:rPr kumimoji="0" lang="en-US" sz="1400" b="0" i="0" u="none" strike="noStrike" kern="0" cap="none" spc="0" normalizeH="0" baseline="0" noProof="0" dirty="0">
                <a:ln>
                  <a:noFill/>
                </a:ln>
                <a:effectLst/>
                <a:uLnTx/>
                <a:uFillTx/>
              </a:rPr>
              <a:t>tCO2e reflecting the transition to electric vehicles.</a:t>
            </a:r>
          </a:p>
          <a:p>
            <a:pPr marL="0" marR="0" indent="0" defTabSz="914400" rtl="0" eaLnBrk="1" latinLnBrk="0" hangingPunct="1">
              <a:spcBef>
                <a:spcPts val="1000"/>
              </a:spcBef>
              <a:spcAft>
                <a:spcPts val="0"/>
              </a:spcAft>
              <a:buClrTx/>
              <a:buSzPct val="100000"/>
              <a:buFont typeface="Helvetica"/>
              <a:buNone/>
              <a:tabLst/>
            </a:pPr>
            <a:endParaRPr lang="en-US" sz="1400" dirty="0"/>
          </a:p>
        </p:txBody>
      </p:sp>
    </p:spTree>
    <p:extLst>
      <p:ext uri="{BB962C8B-B14F-4D97-AF65-F5344CB8AC3E}">
        <p14:creationId xmlns:p14="http://schemas.microsoft.com/office/powerpoint/2010/main" val="80099810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D81745E-5CE4-51CF-393F-DA7414755577}"/>
              </a:ext>
            </a:extLst>
          </p:cNvPr>
          <p:cNvPicPr>
            <a:picLocks noGrp="1" noChangeAspect="1"/>
          </p:cNvPicPr>
          <p:nvPr>
            <p:ph idx="12"/>
          </p:nvPr>
        </p:nvPicPr>
        <p:blipFill>
          <a:blip r:embed="rId3">
            <a:extLst>
              <a:ext uri="{28A0092B-C50C-407E-A947-70E740481C1C}">
                <a14:useLocalDpi xmlns:a14="http://schemas.microsoft.com/office/drawing/2010/main" val="0"/>
              </a:ext>
            </a:extLst>
          </a:blip>
          <a:stretch>
            <a:fillRect/>
          </a:stretch>
        </p:blipFill>
        <p:spPr>
          <a:xfrm>
            <a:off x="142875" y="1440031"/>
            <a:ext cx="11849100" cy="4346171"/>
          </a:xfrm>
          <a:prstGeom prst="rect">
            <a:avLst/>
          </a:prstGeom>
          <a:noFill/>
          <a:ln w="12700">
            <a:miter lim="400000"/>
          </a:ln>
          <a:extLst>
            <a:ext uri="{C572A759-6A51-4108-AA02-DFA0A04FC94B}">
              <ma14:wrappingTextBoxFlag xmlns:ma14="http://schemas.microsoft.com/office/mac/drawingml/2011/main" xmlns="" val="1"/>
            </a:ext>
          </a:extLst>
        </p:spPr>
      </p:pic>
      <p:sp>
        <p:nvSpPr>
          <p:cNvPr id="6" name="Title 5">
            <a:extLst>
              <a:ext uri="{FF2B5EF4-FFF2-40B4-BE49-F238E27FC236}">
                <a16:creationId xmlns:a16="http://schemas.microsoft.com/office/drawing/2014/main" id="{50957AAB-AEE5-9E4E-91F3-7CDDEB191289}"/>
              </a:ext>
            </a:extLst>
          </p:cNvPr>
          <p:cNvSpPr>
            <a:spLocks noGrp="1"/>
          </p:cNvSpPr>
          <p:nvPr>
            <p:ph type="title"/>
          </p:nvPr>
        </p:nvSpPr>
        <p:spPr>
          <a:xfrm>
            <a:off x="444500" y="475789"/>
            <a:ext cx="10019014" cy="942167"/>
          </a:xfrm>
        </p:spPr>
        <p:txBody>
          <a:bodyPr>
            <a:normAutofit/>
          </a:bodyPr>
          <a:lstStyle/>
          <a:p>
            <a:pPr marL="0" marR="0" indent="0" defTabSz="914400" rtl="0" eaLnBrk="1" latinLnBrk="0" hangingPunct="1">
              <a:spcBef>
                <a:spcPts val="0"/>
              </a:spcBef>
              <a:spcAft>
                <a:spcPts val="0"/>
              </a:spcAft>
              <a:buClrTx/>
              <a:buSzTx/>
              <a:buFontTx/>
              <a:buNone/>
              <a:tabLst/>
            </a:pPr>
            <a:r>
              <a:rPr lang="en-US" dirty="0"/>
              <a:t>Net Zero in Numbers (Location-Based Data) </a:t>
            </a:r>
            <a:endParaRPr lang="en-US" u="none" dirty="0"/>
          </a:p>
        </p:txBody>
      </p:sp>
    </p:spTree>
    <p:extLst>
      <p:ext uri="{BB962C8B-B14F-4D97-AF65-F5344CB8AC3E}">
        <p14:creationId xmlns:p14="http://schemas.microsoft.com/office/powerpoint/2010/main" val="3817441390"/>
      </p:ext>
    </p:extLst>
  </p:cSld>
  <p:clrMapOvr>
    <a:masterClrMapping/>
  </p:clrMapOvr>
  <p:transition spd="med"/>
</p:sld>
</file>

<file path=ppt/theme/theme1.xml><?xml version="1.0" encoding="utf-8"?>
<a:theme xmlns:a="http://schemas.openxmlformats.org/drawingml/2006/main" name="KU_KSA_PPT UPDAT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normAutofit/>
      </a:bodyPr>
      <a:lstStyle>
        <a:def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UB_PPT_Template_Marketing" id="{D90AC380-4456-0E44-B5A3-E310091A4E5C}" vid="{11BBD171-C611-A04C-BCBF-841104D348AC}"/>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normAutofit/>
      </a:bodyPr>
      <a:lstStyle>
        <a:def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7FC366E5D3734FAE3D36167BD2CD79" ma:contentTypeVersion="1" ma:contentTypeDescription="Create a new document." ma:contentTypeScope="" ma:versionID="d674dd7253da17222e468b32e9dd19dc">
  <xsd:schema xmlns:xsd="http://www.w3.org/2001/XMLSchema" xmlns:xs="http://www.w3.org/2001/XMLSchema" xmlns:p="http://schemas.microsoft.com/office/2006/metadata/properties" xmlns:ns2="9e13efe1-8c0e-47ec-9e1b-2888edd94241" targetNamespace="http://schemas.microsoft.com/office/2006/metadata/properties" ma:root="true" ma:fieldsID="d2e966108227376228cb0433d8082505" ns2:_="">
    <xsd:import namespace="9e13efe1-8c0e-47ec-9e1b-2888edd94241"/>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13efe1-8c0e-47ec-9e1b-2888edd9424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9e13efe1-8c0e-47ec-9e1b-2888edd94241">AUBDOCUMENT-466231005-5</_dlc_DocId>
    <_dlc_DocIdUrl xmlns="9e13efe1-8c0e-47ec-9e1b-2888edd94241">
      <Url>https://intranet.aub.ac.uk/campus-services/_layouts/15/DocIdRedir.aspx?ID=AUBDOCUMENT-466231005-5</Url>
      <Description>AUBDOCUMENT-466231005-5</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56D6F9-2B58-4B43-A38F-F3842F1A4DDE}"/>
</file>

<file path=customXml/itemProps2.xml><?xml version="1.0" encoding="utf-8"?>
<ds:datastoreItem xmlns:ds="http://schemas.openxmlformats.org/officeDocument/2006/customXml" ds:itemID="{54AB45A0-2CB1-44C6-9D0C-AAECBC4348BE}">
  <ds:schemaRefs>
    <ds:schemaRef ds:uri="cf97ed7f-cd79-4d22-858b-fd83669d4b05"/>
    <ds:schemaRef ds:uri="http://www.w3.org/XML/1998/namespace"/>
    <ds:schemaRef ds:uri="344fc339-d174-429a-af74-9b17e91741f7"/>
    <ds:schemaRef ds:uri="http://purl.org/dc/term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9e13efe1-8c0e-47ec-9e1b-2888edd94241"/>
  </ds:schemaRefs>
</ds:datastoreItem>
</file>

<file path=customXml/itemProps3.xml><?xml version="1.0" encoding="utf-8"?>
<ds:datastoreItem xmlns:ds="http://schemas.openxmlformats.org/officeDocument/2006/customXml" ds:itemID="{376B6629-63B3-481A-A210-89D395BE26D8}">
  <ds:schemaRefs>
    <ds:schemaRef ds:uri="http://schemas.microsoft.com/sharepoint/events"/>
  </ds:schemaRefs>
</ds:datastoreItem>
</file>

<file path=customXml/itemProps4.xml><?xml version="1.0" encoding="utf-8"?>
<ds:datastoreItem xmlns:ds="http://schemas.openxmlformats.org/officeDocument/2006/customXml" ds:itemID="{101301DA-AADC-4734-8887-7783D5645D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7886</TotalTime>
  <Words>2386</Words>
  <Application>Microsoft Office PowerPoint</Application>
  <PresentationFormat>Widescreen</PresentationFormat>
  <Paragraphs>216</Paragraphs>
  <Slides>23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Arial</vt:lpstr>
      <vt:lpstr>Arial Black</vt:lpstr>
      <vt:lpstr>Calibri</vt:lpstr>
      <vt:lpstr>Foco Light</vt:lpstr>
      <vt:lpstr>Foco Light</vt:lpstr>
      <vt:lpstr>Helvetica</vt:lpstr>
      <vt:lpstr>KU_KSA_PPT UPDATE</vt:lpstr>
      <vt:lpstr>PowerPoint Presentation</vt:lpstr>
      <vt:lpstr>Contents</vt:lpstr>
      <vt:lpstr>Message from the Vice-Chancellor and CEO</vt:lpstr>
      <vt:lpstr>Introduction</vt:lpstr>
      <vt:lpstr>Introduction</vt:lpstr>
      <vt:lpstr>PowerPoint Presentation</vt:lpstr>
      <vt:lpstr>Net Zero Summary</vt:lpstr>
      <vt:lpstr>Net Zero Summary  </vt:lpstr>
      <vt:lpstr>Net Zero in Numbers (Location-Based Data) </vt:lpstr>
      <vt:lpstr>Energy and Water</vt:lpstr>
      <vt:lpstr>Sustainable Resource Management</vt:lpstr>
      <vt:lpstr>Travel</vt:lpstr>
      <vt:lpstr>Travel</vt:lpstr>
      <vt:lpstr>Travel</vt:lpstr>
      <vt:lpstr>Sustainable Campus</vt:lpstr>
      <vt:lpstr>Sustainable Campus</vt:lpstr>
      <vt:lpstr>Sustainable Campus</vt:lpstr>
      <vt:lpstr>Sustainable Campus</vt:lpstr>
      <vt:lpstr>Biodiversity</vt:lpstr>
      <vt:lpstr>Social Justice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Harmer</dc:creator>
  <cp:lastModifiedBy>James Jackson</cp:lastModifiedBy>
  <cp:revision>49</cp:revision>
  <dcterms:created xsi:type="dcterms:W3CDTF">2017-08-23T13:32:05Z</dcterms:created>
  <dcterms:modified xsi:type="dcterms:W3CDTF">2026-04-07T07:42:55Z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0x010100727FC366E5D3734FAE3D36167BD2CD79</vt:lpwstr>
  </property>
  <property fmtid="{D5CDD505-2E9C-101B-9397-08002B2CF9AE}" pid="3" name="MediaServiceImageTags">
    <vt:lpwstr/>
  </property>
  <property fmtid="{D5CDD505-2E9C-101B-9397-08002B2CF9AE}" pid="4" name="_dlc_DocIdItemGuid">
    <vt:lpwstr>65619219-e419-4ad7-bc05-e4156cea5512</vt:lpwstr>
  </property>
</Properties>
</file>